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4"/>
  </p:notesMasterIdLst>
  <p:sldIdLst>
    <p:sldId id="256" r:id="rId5"/>
    <p:sldId id="257" r:id="rId6"/>
    <p:sldId id="258" r:id="rId7"/>
    <p:sldId id="259" r:id="rId8"/>
    <p:sldId id="273" r:id="rId9"/>
    <p:sldId id="260" r:id="rId10"/>
    <p:sldId id="261" r:id="rId11"/>
    <p:sldId id="262" r:id="rId12"/>
    <p:sldId id="263" r:id="rId13"/>
    <p:sldId id="264" r:id="rId14"/>
    <p:sldId id="265" r:id="rId15"/>
    <p:sldId id="266" r:id="rId16"/>
    <p:sldId id="267" r:id="rId17"/>
    <p:sldId id="268" r:id="rId18"/>
    <p:sldId id="269" r:id="rId19"/>
    <p:sldId id="272" r:id="rId20"/>
    <p:sldId id="271" r:id="rId21"/>
    <p:sldId id="274" r:id="rId22"/>
    <p:sldId id="275" r:id="rId23"/>
  </p:sldIdLst>
  <p:sldSz cx="12192000" cy="6858000"/>
  <p:notesSz cx="9296400" cy="7010400"/>
  <p:embeddedFontLst>
    <p:embeddedFont>
      <p:font typeface="Algerian" panose="04020705040A02060702" pitchFamily="82" charset="0"/>
      <p:regular r:id="rId25"/>
    </p:embeddedFont>
    <p:embeddedFont>
      <p:font typeface="Architects Daughter" panose="020B0604020202020204" charset="0"/>
      <p:regular r:id="rId26"/>
    </p:embeddedFont>
    <p:embeddedFont>
      <p:font typeface="Baumans" panose="020B0604020202020204" charset="0"/>
      <p:regular r:id="rId27"/>
    </p:embeddedFont>
    <p:embeddedFont>
      <p:font typeface="Calibri" panose="020F0502020204030204" pitchFamily="34" charset="0"/>
      <p:regular r:id="rId28"/>
      <p:bold r:id="rId29"/>
      <p:italic r:id="rId30"/>
      <p:boldItalic r:id="rId31"/>
    </p:embeddedFont>
    <p:embeddedFont>
      <p:font typeface="Eater" panose="020B0604020202020204" charset="0"/>
      <p:regular r:id="rId32"/>
    </p:embeddedFont>
    <p:embeddedFont>
      <p:font typeface="Gill Sans" panose="020B0604020202020204" charset="0"/>
      <p:bold r:id="rId33"/>
    </p:embeddedFont>
    <p:embeddedFont>
      <p:font typeface="Helvetica Neue" panose="020B0604020202020204" charset="0"/>
      <p:regular r:id="rId34"/>
      <p:bold r:id="rId35"/>
      <p:italic r:id="rId36"/>
      <p:boldItalic r:id="rId37"/>
    </p:embeddedFont>
    <p:embeddedFont>
      <p:font typeface="LilyUPC" panose="020B0604020202020204" pitchFamily="34" charset="-34"/>
      <p:regular r:id="rId38"/>
      <p:bold r:id="rId39"/>
      <p:italic r:id="rId40"/>
      <p:boldItalic r:id="rId41"/>
    </p:embeddedFont>
    <p:embeddedFont>
      <p:font typeface="Limelight" panose="020B0604020202020204" charset="0"/>
      <p:regular r:id="rId42"/>
    </p:embeddedFont>
    <p:embeddedFont>
      <p:font typeface="Teko" panose="020B0604020202020204" charset="0"/>
      <p:regular r:id="rId43"/>
      <p:bold r:id="rId44"/>
    </p:embeddedFont>
    <p:embeddedFont>
      <p:font typeface="Trebuchet MS" panose="020B0603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gAUwz0/EXK41hfbtWoA5oaVY0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95" autoAdjust="0"/>
  </p:normalViewPr>
  <p:slideViewPr>
    <p:cSldViewPr snapToGrid="0">
      <p:cViewPr varScale="1">
        <p:scale>
          <a:sx n="52" d="100"/>
          <a:sy n="52"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6.xml"/><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4028440" cy="351737"/>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09" y="1"/>
            <a:ext cx="4028440" cy="351737"/>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664"/>
            <a:ext cx="4028440" cy="351736"/>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p>
            <a:pPr marL="0" indent="0"/>
            <a:r>
              <a:rPr lang="en-US" dirty="0"/>
              <a:t>Introduce ourselves  - 2 minutes total, 1 minute each</a:t>
            </a:r>
            <a:endParaRPr dirty="0"/>
          </a:p>
        </p:txBody>
      </p:sp>
      <p:sp>
        <p:nvSpPr>
          <p:cNvPr id="146" name="Google Shape;146;p1:notes"/>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9:notes"/>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p>
            <a:pPr marL="0" indent="0"/>
            <a:r>
              <a:rPr lang="en-US" b="1" dirty="0"/>
              <a:t>DEVLYN: </a:t>
            </a:r>
            <a:r>
              <a:rPr lang="en-US" b="0" dirty="0"/>
              <a:t> Remember, when we discuss </a:t>
            </a:r>
            <a:r>
              <a:rPr lang="en-US" b="1" i="1" dirty="0"/>
              <a:t>equity</a:t>
            </a:r>
            <a:r>
              <a:rPr lang="en-US" b="0" dirty="0"/>
              <a:t>, in DEI&amp;B this is about equal </a:t>
            </a:r>
            <a:r>
              <a:rPr lang="en-US" b="1" i="1" dirty="0"/>
              <a:t>access</a:t>
            </a:r>
            <a:r>
              <a:rPr lang="en-US" b="0" dirty="0"/>
              <a:t> – not simply “treating everyone the same.”  </a:t>
            </a:r>
          </a:p>
          <a:p>
            <a:pPr marL="0" indent="0"/>
            <a:endParaRPr lang="en-US" b="0" dirty="0"/>
          </a:p>
          <a:p>
            <a:pPr marL="0" indent="0"/>
            <a:r>
              <a:rPr lang="en-US" b="0" dirty="0"/>
              <a:t>One my favorite ways to reduce costs is this:  </a:t>
            </a:r>
            <a:r>
              <a:rPr lang="en-US" sz="1800" dirty="0">
                <a:solidFill>
                  <a:srgbClr val="000000"/>
                </a:solidFill>
                <a:latin typeface="Calibri" panose="020F0502020204030204" pitchFamily="34" charset="0"/>
              </a:rPr>
              <a:t>If I assign a group project, make also intentionally schedule in-class time for groups to meet and work on those assignments.  Not every student is available to meet outside of established class times due to other obligations and/or limitations.  </a:t>
            </a:r>
          </a:p>
          <a:p>
            <a:pPr marL="0" indent="0"/>
            <a:endParaRPr lang="en-US" sz="1800" dirty="0">
              <a:solidFill>
                <a:srgbClr val="000000"/>
              </a:solidFill>
              <a:latin typeface="Calibri" panose="020F0502020204030204" pitchFamily="34" charset="0"/>
            </a:endParaRPr>
          </a:p>
          <a:p>
            <a:pPr marL="0" indent="0"/>
            <a:r>
              <a:rPr lang="en-US" sz="1800" dirty="0">
                <a:solidFill>
                  <a:srgbClr val="000000"/>
                </a:solidFill>
                <a:latin typeface="Calibri" panose="020F0502020204030204" pitchFamily="34" charset="0"/>
              </a:rPr>
              <a:t>Similarly, within the Counseling Programs, we have made adjustments to how the program is delivered, because it is not equitable from a financial standpoint to expect commuter students to show up on campus every single time a class is offered, especially when they are coming from an hour or more away.  </a:t>
            </a:r>
          </a:p>
          <a:p>
            <a:pPr marL="0" indent="0"/>
            <a:endParaRPr lang="en-US" sz="1800" dirty="0">
              <a:solidFill>
                <a:srgbClr val="000000"/>
              </a:solidFill>
              <a:latin typeface="Calibri" panose="020F0502020204030204" pitchFamily="34" charset="0"/>
            </a:endParaRPr>
          </a:p>
          <a:p>
            <a:pPr marL="0" indent="0"/>
            <a:r>
              <a:rPr lang="en-US" sz="1800" dirty="0">
                <a:solidFill>
                  <a:srgbClr val="000000"/>
                </a:solidFill>
                <a:latin typeface="Calibri" panose="020F0502020204030204" pitchFamily="34" charset="0"/>
              </a:rPr>
              <a:t>Discuss “consistent process” v. “inflexible response.”  </a:t>
            </a:r>
          </a:p>
          <a:p>
            <a:pPr marL="0" indent="0"/>
            <a:endParaRPr lang="en-US" sz="1800" dirty="0">
              <a:solidFill>
                <a:srgbClr val="000000"/>
              </a:solidFill>
              <a:latin typeface="Calibri" panose="020F0502020204030204" pitchFamily="34" charset="0"/>
            </a:endParaRPr>
          </a:p>
          <a:p>
            <a:pPr marL="0" indent="0"/>
            <a:r>
              <a:rPr lang="en-US" sz="1800" b="1" dirty="0">
                <a:solidFill>
                  <a:srgbClr val="000000"/>
                </a:solidFill>
                <a:latin typeface="Calibri" panose="020F0502020204030204" pitchFamily="34" charset="0"/>
              </a:rPr>
              <a:t>Class policy: </a:t>
            </a:r>
            <a:r>
              <a:rPr lang="en-US" sz="1800" b="0" dirty="0">
                <a:solidFill>
                  <a:srgbClr val="000000"/>
                </a:solidFill>
                <a:latin typeface="Calibri" panose="020F0502020204030204" pitchFamily="34" charset="0"/>
              </a:rPr>
              <a:t>NO LATE WORK ACCEPTED.  </a:t>
            </a:r>
            <a:r>
              <a:rPr lang="en-US" sz="1800" b="1" dirty="0">
                <a:solidFill>
                  <a:srgbClr val="000000"/>
                </a:solidFill>
                <a:latin typeface="Calibri" panose="020F0502020204030204" pitchFamily="34" charset="0"/>
              </a:rPr>
              <a:t>(This is a self-protective move, because I want to set the expectation and alleviate the burden of having to accept late work and determine how many points to deduct.)</a:t>
            </a:r>
            <a:endParaRPr lang="en-US" sz="1800" b="0" dirty="0">
              <a:solidFill>
                <a:srgbClr val="000000"/>
              </a:solidFill>
              <a:latin typeface="Calibri" panose="020F0502020204030204" pitchFamily="34" charset="0"/>
            </a:endParaRPr>
          </a:p>
          <a:p>
            <a:pPr marL="0" indent="0"/>
            <a:r>
              <a:rPr lang="en-US" sz="1800" b="1" dirty="0">
                <a:solidFill>
                  <a:srgbClr val="000000"/>
                </a:solidFill>
                <a:latin typeface="Calibri" panose="020F0502020204030204" pitchFamily="34" charset="0"/>
              </a:rPr>
              <a:t>Class issue: </a:t>
            </a:r>
            <a:r>
              <a:rPr lang="en-US" sz="1800" b="0" dirty="0">
                <a:solidFill>
                  <a:srgbClr val="000000"/>
                </a:solidFill>
                <a:latin typeface="Calibri" panose="020F0502020204030204" pitchFamily="34" charset="0"/>
              </a:rPr>
              <a:t>A student doesn’t turn work in on time.  Now what?  </a:t>
            </a:r>
            <a:endParaRPr lang="en-US" sz="1800" b="1" dirty="0">
              <a:solidFill>
                <a:srgbClr val="000000"/>
              </a:solidFill>
              <a:latin typeface="Calibri" panose="020F0502020204030204" pitchFamily="34" charset="0"/>
            </a:endParaRPr>
          </a:p>
          <a:p>
            <a:pPr marL="0" indent="0"/>
            <a:r>
              <a:rPr lang="en-US" sz="1800" b="1" dirty="0">
                <a:solidFill>
                  <a:srgbClr val="000000"/>
                </a:solidFill>
                <a:latin typeface="Calibri" panose="020F0502020204030204" pitchFamily="34" charset="0"/>
              </a:rPr>
              <a:t>	</a:t>
            </a:r>
          </a:p>
          <a:p>
            <a:pPr marL="0" indent="0"/>
            <a:r>
              <a:rPr lang="en-US" sz="1800" b="1" dirty="0">
                <a:solidFill>
                  <a:srgbClr val="000000"/>
                </a:solidFill>
                <a:latin typeface="Calibri" panose="020F0502020204030204" pitchFamily="34" charset="0"/>
              </a:rPr>
              <a:t>Follow the bullets!  </a:t>
            </a:r>
            <a:r>
              <a:rPr lang="en-US" sz="1800" b="0" dirty="0">
                <a:solidFill>
                  <a:srgbClr val="000000"/>
                </a:solidFill>
                <a:latin typeface="Calibri" panose="020F0502020204030204" pitchFamily="34" charset="0"/>
              </a:rPr>
              <a:t>This still requires discernment, judgment, and clear communication, especially in regards to timing and course requirements!  </a:t>
            </a:r>
            <a:r>
              <a:rPr lang="en-US" sz="1800" b="1" dirty="0">
                <a:solidFill>
                  <a:srgbClr val="000000"/>
                </a:solidFill>
                <a:latin typeface="Calibri" panose="020F0502020204030204" pitchFamily="34" charset="0"/>
              </a:rPr>
              <a:t>General rule: </a:t>
            </a:r>
            <a:r>
              <a:rPr lang="en-US" sz="1800" b="0" dirty="0">
                <a:solidFill>
                  <a:srgbClr val="000000"/>
                </a:solidFill>
                <a:latin typeface="Calibri" panose="020F0502020204030204" pitchFamily="34" charset="0"/>
              </a:rPr>
              <a:t>better to have a clear policy and exercise grace when it is warranted, versus needing a mechanism to address problematic behaviors or dispositions and not having anything in place!</a:t>
            </a:r>
          </a:p>
        </p:txBody>
      </p:sp>
      <p:sp>
        <p:nvSpPr>
          <p:cNvPr id="244" name="Google Shape;244;p9:notes"/>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0:notes"/>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p>
            <a:pPr marL="0" indent="0"/>
            <a:r>
              <a:rPr lang="en-US" b="1" dirty="0"/>
              <a:t>DEVLYN: </a:t>
            </a:r>
            <a:r>
              <a:rPr lang="en-US" b="0" dirty="0"/>
              <a:t>As a therapist, I am naturally inclined to make invitations for people to share their stories, and I try to make that same offer to my students in a number of different ways.  Linking back to our opening conversation regarding “belonging”  - making invitations to share and engage authentically within a safe space is an inclusive act – which can foster that sense of belonging we are aiming for.</a:t>
            </a:r>
          </a:p>
          <a:p>
            <a:pPr marL="0" indent="0"/>
            <a:endParaRPr lang="en-US" b="0" dirty="0"/>
          </a:p>
          <a:p>
            <a:pPr marL="0" indent="0"/>
            <a:r>
              <a:rPr lang="en-US" b="0" dirty="0"/>
              <a:t>Pick a few brief examples from </a:t>
            </a:r>
            <a:r>
              <a:rPr lang="en-US" b="1" dirty="0"/>
              <a:t>before, during, </a:t>
            </a:r>
            <a:r>
              <a:rPr lang="en-US" b="0" dirty="0"/>
              <a:t>and </a:t>
            </a:r>
            <a:r>
              <a:rPr lang="en-US" b="1" dirty="0"/>
              <a:t>after </a:t>
            </a:r>
            <a:r>
              <a:rPr lang="en-US" b="0" dirty="0"/>
              <a:t>to discuss.</a:t>
            </a:r>
          </a:p>
          <a:p>
            <a:pPr marL="0" indent="0"/>
            <a:endParaRPr lang="en-US" b="0" dirty="0"/>
          </a:p>
          <a:p>
            <a:pPr marL="0" indent="0"/>
            <a:r>
              <a:rPr lang="en-US" b="1" dirty="0"/>
              <a:t>Before: </a:t>
            </a:r>
            <a:r>
              <a:rPr lang="en-US" b="0" dirty="0"/>
              <a:t>First thing I do in my classes: (1) ask for names and pronouns; (2) what are you excited about? ; and (3) what are you nervous about?  </a:t>
            </a:r>
            <a:r>
              <a:rPr lang="en-US" b="1" dirty="0"/>
              <a:t>(I usually couple this with a game of “tag” where students pick who responds next, because it forces them to pay closer attention to what has been said and who said it!)</a:t>
            </a:r>
          </a:p>
          <a:p>
            <a:pPr marL="0" indent="0"/>
            <a:endParaRPr lang="en-US" b="1" dirty="0"/>
          </a:p>
          <a:p>
            <a:pPr marL="0" indent="0"/>
            <a:r>
              <a:rPr lang="en-US" b="1" dirty="0"/>
              <a:t>During: </a:t>
            </a:r>
            <a:r>
              <a:rPr lang="en-US" b="0" dirty="0"/>
              <a:t>construct classes to utilize multiple methods of demonstrating mastery, typically papers, exams, and presentations.  Some can write, some can verbalize, some can memorize!  Also, be careful not to weigh certain assignments or grades exponentially higher than others (i.e. papers are worth 60% of the total grade, while presentations are 10%).  </a:t>
            </a:r>
            <a:r>
              <a:rPr lang="en-US" b="1" dirty="0"/>
              <a:t>Consider utilizing ungraded assessments as low-stakes ways to help gauge learning along the way!</a:t>
            </a:r>
          </a:p>
          <a:p>
            <a:pPr marL="0" indent="0"/>
            <a:endParaRPr lang="en-US" b="1" dirty="0"/>
          </a:p>
          <a:p>
            <a:pPr marL="0" indent="0"/>
            <a:r>
              <a:rPr lang="en-US" b="1" dirty="0"/>
              <a:t>After: </a:t>
            </a:r>
            <a:r>
              <a:rPr lang="en-US" b="0" dirty="0"/>
              <a:t>Is your office hospitable?  Can students relax and be authentic in that space?  Also – don’t dismiss “milk and cookies” talk – this is critical to forming trusting relationships!</a:t>
            </a:r>
            <a:endParaRPr lang="en-US" b="1" dirty="0"/>
          </a:p>
          <a:p>
            <a:pPr marL="0" indent="0"/>
            <a:endParaRPr lang="en-US" b="0" dirty="0"/>
          </a:p>
          <a:p>
            <a:pPr marL="0" indent="0"/>
            <a:endParaRPr lang="en-US" b="0" dirty="0"/>
          </a:p>
          <a:p>
            <a:pPr marL="0" indent="0"/>
            <a:endParaRPr lang="en-US" b="0" dirty="0"/>
          </a:p>
          <a:p>
            <a:pPr marL="0" indent="0"/>
            <a:endParaRPr b="1" dirty="0"/>
          </a:p>
        </p:txBody>
      </p:sp>
      <p:sp>
        <p:nvSpPr>
          <p:cNvPr id="251" name="Google Shape;251;p10:notes"/>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1:notes"/>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p>
            <a:pPr marL="0" indent="0"/>
            <a:r>
              <a:rPr lang="en-US" b="1" dirty="0"/>
              <a:t>AMY:  </a:t>
            </a:r>
            <a:r>
              <a:rPr lang="en-US" b="0" dirty="0"/>
              <a:t>For the sake of time, I will simply say that people will act in ways that we will never understand without first understanding their background so when a student acts in a way that does not make sense to you please do not react in a judgmental way.  Simple ask what they need at that time or how you can help.  Feel free to walk them over to Counseling Services!  I would be remiss if I did not promote a lunch-n-learn that Laura Rich and I have done in the past and plan to host again this semester entitled “Working with a Difficult Students” which addresses all of these bullet points.  You can learn more by following us on Instagram at Campbell Counseling.</a:t>
            </a:r>
            <a:endParaRPr b="1" dirty="0"/>
          </a:p>
        </p:txBody>
      </p:sp>
      <p:sp>
        <p:nvSpPr>
          <p:cNvPr id="258" name="Google Shape;258;p11:notes"/>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2:notes"/>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p>
            <a:pPr marL="0" indent="0" defTabSz="931774">
              <a:defRPr/>
            </a:pPr>
            <a:r>
              <a:rPr lang="en-US" b="1" dirty="0"/>
              <a:t>AMY:  </a:t>
            </a:r>
            <a:r>
              <a:rPr lang="en-US" b="0" dirty="0"/>
              <a:t>Please keep in mind that how your respond to a student will determine if they will continue to reach out for help or shut down.  All of these are great suggestions.  Counseling Services is always here for a consultation if you are interested.  We invite you to check out our efforts on campus and encourage your students to attend our events and write a paper about what they learned for extra credit.  We have groups, therapist in the halls, Let’s Talk, Connect and Chat, and so much more.</a:t>
            </a:r>
            <a:endParaRPr lang="en-US" b="1" dirty="0"/>
          </a:p>
          <a:p>
            <a:pPr marL="0" indent="0"/>
            <a:r>
              <a:rPr lang="en-US" dirty="0"/>
              <a:t> </a:t>
            </a:r>
            <a:endParaRPr dirty="0"/>
          </a:p>
        </p:txBody>
      </p:sp>
      <p:sp>
        <p:nvSpPr>
          <p:cNvPr id="265" name="Google Shape;265;p12:notes"/>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3:notes"/>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p>
            <a:pPr marL="0" indent="0" defTabSz="931774">
              <a:defRPr/>
            </a:pPr>
            <a:r>
              <a:rPr lang="en-US" b="1" dirty="0"/>
              <a:t>AMY:  </a:t>
            </a:r>
            <a:r>
              <a:rPr lang="en-US" b="0" dirty="0"/>
              <a:t>As a faculty member, you are in a position of authority.  You can use that responsibility to promote well-being.  For example, you can be aware of and avoid microaggressions.  You can also respond to microaggressions and help create a safer environment of belonging.  Some examples of microaggressions are:</a:t>
            </a:r>
            <a:endParaRPr lang="en-US" dirty="0">
              <a:latin typeface="Arial"/>
              <a:ea typeface="Arial"/>
              <a:cs typeface="Arial"/>
              <a:sym typeface="Arial"/>
            </a:endParaRPr>
          </a:p>
          <a:p>
            <a:pPr marL="0" indent="0"/>
            <a:br>
              <a:rPr lang="en-US" dirty="0"/>
            </a:br>
            <a:r>
              <a:rPr lang="en-US" b="1" dirty="0"/>
              <a:t>Statement:  </a:t>
            </a:r>
            <a:r>
              <a:rPr lang="en-US" dirty="0">
                <a:latin typeface="Arial"/>
                <a:ea typeface="Arial"/>
                <a:cs typeface="Arial"/>
                <a:sym typeface="Arial"/>
              </a:rPr>
              <a:t>“You can succeed if you try hard enough.”  </a:t>
            </a:r>
            <a:r>
              <a:rPr lang="en-US" b="1" dirty="0">
                <a:latin typeface="Arial"/>
                <a:ea typeface="Arial"/>
                <a:cs typeface="Arial"/>
                <a:sym typeface="Arial"/>
              </a:rPr>
              <a:t>Message: </a:t>
            </a:r>
            <a:r>
              <a:rPr lang="en-US" b="0" dirty="0">
                <a:latin typeface="Arial"/>
                <a:ea typeface="Arial"/>
                <a:cs typeface="Arial"/>
                <a:sym typeface="Arial"/>
              </a:rPr>
              <a:t>You are lazy.</a:t>
            </a:r>
            <a:br>
              <a:rPr lang="en-US" dirty="0"/>
            </a:br>
            <a:r>
              <a:rPr lang="en-US" b="1" dirty="0"/>
              <a:t>Statement: </a:t>
            </a:r>
            <a:r>
              <a:rPr lang="en-US" dirty="0">
                <a:latin typeface="Arial"/>
                <a:ea typeface="Arial"/>
                <a:cs typeface="Arial"/>
                <a:sym typeface="Arial"/>
              </a:rPr>
              <a:t>“You throw like a girl.”  </a:t>
            </a:r>
            <a:r>
              <a:rPr lang="en-US" b="1" dirty="0">
                <a:latin typeface="Arial"/>
                <a:ea typeface="Arial"/>
                <a:cs typeface="Arial"/>
                <a:sym typeface="Arial"/>
              </a:rPr>
              <a:t>Message: </a:t>
            </a:r>
            <a:r>
              <a:rPr lang="en-US" b="0" dirty="0">
                <a:latin typeface="Arial"/>
                <a:ea typeface="Arial"/>
                <a:cs typeface="Arial"/>
                <a:sym typeface="Arial"/>
              </a:rPr>
              <a:t>Feminine qualities are bad.</a:t>
            </a:r>
            <a:br>
              <a:rPr lang="en-US" dirty="0"/>
            </a:br>
            <a:r>
              <a:rPr lang="en-US" b="1" dirty="0"/>
              <a:t>Statement: </a:t>
            </a:r>
            <a:r>
              <a:rPr lang="en-US" dirty="0">
                <a:latin typeface="Arial"/>
                <a:ea typeface="Arial"/>
                <a:cs typeface="Arial"/>
                <a:sym typeface="Arial"/>
              </a:rPr>
              <a:t>“Being gay is just a phase.” </a:t>
            </a:r>
            <a:r>
              <a:rPr lang="en-US" b="1" dirty="0">
                <a:latin typeface="Arial"/>
                <a:ea typeface="Arial"/>
                <a:cs typeface="Arial"/>
                <a:sym typeface="Arial"/>
              </a:rPr>
              <a:t>Message: </a:t>
            </a:r>
            <a:r>
              <a:rPr lang="en-US" dirty="0">
                <a:latin typeface="Arial"/>
                <a:ea typeface="Arial"/>
                <a:cs typeface="Arial"/>
                <a:sym typeface="Arial"/>
              </a:rPr>
              <a:t>Your identity is invalid.</a:t>
            </a:r>
            <a:br>
              <a:rPr lang="en-US" dirty="0"/>
            </a:br>
            <a:r>
              <a:rPr lang="en-US" b="1" dirty="0"/>
              <a:t>Statement: </a:t>
            </a:r>
            <a:r>
              <a:rPr lang="en-US" dirty="0">
                <a:latin typeface="Arial"/>
                <a:ea typeface="Arial"/>
                <a:cs typeface="Arial"/>
                <a:sym typeface="Arial"/>
              </a:rPr>
              <a:t>“You are a credit to your race.” </a:t>
            </a:r>
            <a:r>
              <a:rPr lang="en-US" b="1" dirty="0">
                <a:latin typeface="Arial"/>
                <a:ea typeface="Arial"/>
                <a:cs typeface="Arial"/>
                <a:sym typeface="Arial"/>
              </a:rPr>
              <a:t>Message: </a:t>
            </a:r>
            <a:r>
              <a:rPr lang="en-US" dirty="0">
                <a:latin typeface="Arial"/>
                <a:ea typeface="Arial"/>
                <a:cs typeface="Arial"/>
                <a:sym typeface="Arial"/>
              </a:rPr>
              <a:t>People of your background are unsuccessful.</a:t>
            </a:r>
            <a:br>
              <a:rPr lang="en-US" dirty="0"/>
            </a:br>
            <a:br>
              <a:rPr lang="en-US" dirty="0"/>
            </a:br>
            <a:br>
              <a:rPr lang="en-US" dirty="0"/>
            </a:br>
            <a:br>
              <a:rPr lang="en-US" b="0" i="0" dirty="0">
                <a:solidFill>
                  <a:srgbClr val="000000"/>
                </a:solidFill>
                <a:latin typeface="Arial"/>
                <a:ea typeface="Arial"/>
                <a:cs typeface="Arial"/>
                <a:sym typeface="Arial"/>
              </a:rPr>
            </a:br>
            <a:endParaRPr dirty="0"/>
          </a:p>
        </p:txBody>
      </p:sp>
      <p:sp>
        <p:nvSpPr>
          <p:cNvPr id="272" name="Google Shape;272;p13:notes"/>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4:notes"/>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p>
            <a:pPr marL="0" indent="0" defTabSz="931774">
              <a:defRPr/>
            </a:pPr>
            <a:br>
              <a:rPr lang="en-US" dirty="0"/>
            </a:br>
            <a:r>
              <a:rPr lang="en-US" b="1" dirty="0"/>
              <a:t>AMY:  </a:t>
            </a:r>
            <a:r>
              <a:rPr lang="en-US" b="0" dirty="0"/>
              <a:t>Helps us to fight the stigma of mental health and to promote help seeking behaviors.  Research suggests that a person is more likely to get help if it is suggested by a person they know. Counseling Services is here, and we </a:t>
            </a:r>
            <a:r>
              <a:rPr lang="en-US" b="0"/>
              <a:t>take walk-ins!</a:t>
            </a:r>
            <a:endParaRPr lang="en-US" b="1" dirty="0"/>
          </a:p>
          <a:p>
            <a:pPr marL="0" indent="0"/>
            <a:br>
              <a:rPr lang="en-US" dirty="0"/>
            </a:br>
            <a:br>
              <a:rPr lang="en-US" dirty="0"/>
            </a:br>
            <a:br>
              <a:rPr lang="en-US" b="0" i="0" dirty="0">
                <a:solidFill>
                  <a:srgbClr val="000000"/>
                </a:solidFill>
                <a:latin typeface="Arial"/>
                <a:ea typeface="Arial"/>
                <a:cs typeface="Arial"/>
                <a:sym typeface="Arial"/>
              </a:rPr>
            </a:br>
            <a:endParaRPr dirty="0"/>
          </a:p>
        </p:txBody>
      </p:sp>
      <p:sp>
        <p:nvSpPr>
          <p:cNvPr id="279" name="Google Shape;279;p14:notes"/>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DEVLYN: </a:t>
            </a:r>
            <a:r>
              <a:rPr lang="en-US" dirty="0"/>
              <a:t>Discuss new Counseling Programs mission statement / poster.  </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3051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6:notes"/>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p>
            <a:pPr marL="0" indent="0"/>
            <a:r>
              <a:rPr lang="en-US" b="1" dirty="0"/>
              <a:t>AMY:</a:t>
            </a:r>
            <a:r>
              <a:rPr lang="en-US" b="0" dirty="0"/>
              <a:t> Pitch for Counseling Services</a:t>
            </a:r>
            <a:endParaRPr b="1" dirty="0"/>
          </a:p>
        </p:txBody>
      </p:sp>
      <p:sp>
        <p:nvSpPr>
          <p:cNvPr id="294" name="Google Shape;294;p16:notes"/>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5746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5207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b="1" dirty="0">
                <a:latin typeface="Avenir"/>
                <a:ea typeface="Avenir"/>
                <a:cs typeface="Avenir"/>
                <a:sym typeface="Avenir"/>
              </a:rPr>
              <a:t>AMY:  </a:t>
            </a:r>
            <a:r>
              <a:rPr lang="en-US" dirty="0">
                <a:latin typeface="Avenir"/>
                <a:ea typeface="Avenir"/>
                <a:cs typeface="Avenir"/>
                <a:sym typeface="Avenir"/>
              </a:rPr>
              <a:t>According to the 2019 National College Health Assessment, over 67 thousand undergraduate students polled identified these as</a:t>
            </a:r>
            <a:r>
              <a:rPr lang="en-US" b="0" dirty="0"/>
              <a:t> the top 10 experiences that negatively impacted academic success.  Not surprisingly, all of these experiences can also be related to – or symptoms of - mental health issues.   Although the study focused on undergraduate students, it is a safe bet these experiences also negatively impact the success of graduate students, as well! </a:t>
            </a:r>
          </a:p>
          <a:p>
            <a:pPr marL="0" indent="0">
              <a:buClr>
                <a:schemeClr val="dk1"/>
              </a:buClr>
              <a:buSzPts val="1200"/>
            </a:pPr>
            <a:endParaRPr b="0" dirty="0"/>
          </a:p>
        </p:txBody>
      </p:sp>
      <p:sp>
        <p:nvSpPr>
          <p:cNvPr id="163" name="Google Shape;163;p2:notes"/>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3:notes"/>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p>
            <a:pPr marL="0" indent="0"/>
            <a:r>
              <a:rPr lang="en-US" b="1" dirty="0"/>
              <a:t>AMY:  </a:t>
            </a:r>
            <a:r>
              <a:rPr lang="en-US" dirty="0"/>
              <a:t>Then, if you take into consideration all of the long lasting, damaging effects of a global pandemic, </a:t>
            </a:r>
            <a:r>
              <a:rPr lang="en-US" b="1" dirty="0"/>
              <a:t>current circumstances can be </a:t>
            </a:r>
            <a:r>
              <a:rPr lang="en-US" dirty="0"/>
              <a:t>a struggle for everyone – </a:t>
            </a:r>
            <a:r>
              <a:rPr lang="en-US" b="1" dirty="0"/>
              <a:t>especially our students</a:t>
            </a:r>
            <a:r>
              <a:rPr lang="en-US" dirty="0"/>
              <a:t>.  With all of these events to contend with, it is increasingly important that our classrooms feel like a place where students </a:t>
            </a:r>
            <a:r>
              <a:rPr lang="en-US" b="1" i="1" u="sng" dirty="0"/>
              <a:t>belong</a:t>
            </a:r>
            <a:r>
              <a:rPr lang="en-US" dirty="0"/>
              <a:t> so that effective and impactful learning can take place.  And what do we mean when we use the word “belonging” in relationship to the student experience in our classrooms?</a:t>
            </a:r>
            <a:endParaRPr dirty="0"/>
          </a:p>
        </p:txBody>
      </p:sp>
      <p:sp>
        <p:nvSpPr>
          <p:cNvPr id="179" name="Google Shape;179;p3:notes"/>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4:notes"/>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p>
            <a:pPr marL="0" indent="0"/>
            <a:r>
              <a:rPr lang="en-US" b="1" dirty="0"/>
              <a:t>DEVLYN:  </a:t>
            </a:r>
            <a:r>
              <a:rPr lang="en-US" b="0" dirty="0"/>
              <a:t>In her 2022 book, “Atlas of the Heart,” social psychologist </a:t>
            </a:r>
            <a:r>
              <a:rPr lang="en-US" b="0" dirty="0" err="1"/>
              <a:t>Brene</a:t>
            </a:r>
            <a:r>
              <a:rPr lang="en-US" b="0" dirty="0"/>
              <a:t> Brown offers this definition of </a:t>
            </a:r>
            <a:r>
              <a:rPr lang="en-US" b="1" i="1" dirty="0"/>
              <a:t>belonging</a:t>
            </a:r>
            <a:r>
              <a:rPr lang="en-US" b="0" dirty="0"/>
              <a:t>:</a:t>
            </a:r>
          </a:p>
          <a:p>
            <a:pPr marL="0" indent="0"/>
            <a:endParaRPr lang="en-US" b="0" dirty="0"/>
          </a:p>
          <a:p>
            <a:pPr marL="0" indent="0"/>
            <a:r>
              <a:rPr lang="en-US" b="0" dirty="0"/>
              <a:t>This means that faculty, administrators, and students alike must make a critical distinction between simply “fitting in” as way to gain instructor or peer approval and risking “belonging” in order to be a meaningfully engaged part of the learning process. </a:t>
            </a:r>
          </a:p>
          <a:p>
            <a:pPr marL="0" indent="0"/>
            <a:endParaRPr lang="en-US" b="1" dirty="0"/>
          </a:p>
          <a:p>
            <a:pPr marL="0" indent="0"/>
            <a:r>
              <a:rPr lang="en-US" b="1" dirty="0"/>
              <a:t>One way to understand the difference between “fitting in” and “belonging”:</a:t>
            </a:r>
            <a:endParaRPr dirty="0"/>
          </a:p>
          <a:p>
            <a:pPr marL="0" indent="0"/>
            <a:endParaRPr b="1" dirty="0"/>
          </a:p>
          <a:p>
            <a:pPr marL="0" indent="0" defTabSz="931774">
              <a:defRPr/>
            </a:pPr>
            <a:r>
              <a:rPr lang="en-US" b="1" i="1" dirty="0"/>
              <a:t>Fitting in </a:t>
            </a:r>
            <a:r>
              <a:rPr lang="en-US" dirty="0"/>
              <a:t>is being accepted for being like everyone else.</a:t>
            </a:r>
          </a:p>
          <a:p>
            <a:pPr marL="0" indent="0"/>
            <a:endParaRPr lang="en-US" b="1" i="1" dirty="0"/>
          </a:p>
          <a:p>
            <a:pPr marL="0" indent="0"/>
            <a:r>
              <a:rPr lang="en-US" b="1" i="1" dirty="0"/>
              <a:t>Belonging </a:t>
            </a:r>
            <a:r>
              <a:rPr lang="en-US" dirty="0"/>
              <a:t>is being accepted for being you.</a:t>
            </a:r>
          </a:p>
          <a:p>
            <a:pPr marL="0" indent="0"/>
            <a:endParaRPr lang="en-US" dirty="0"/>
          </a:p>
          <a:p>
            <a:pPr marL="0" indent="0"/>
            <a:r>
              <a:rPr lang="en-US" dirty="0"/>
              <a:t>This means authenticity is a key component of belonging – and being authentic is risky because it invites the possibility of rejection – which can be an uncomfortable propositions for most human beings, regardless of their place in the educational hierarchy!  </a:t>
            </a:r>
            <a:endParaRPr dirty="0"/>
          </a:p>
          <a:p>
            <a:pPr marL="0" indent="0"/>
            <a:endParaRPr b="1" i="1" dirty="0"/>
          </a:p>
          <a:p>
            <a:pPr marL="0" indent="0"/>
            <a:r>
              <a:rPr lang="en-US" b="1" i="1" dirty="0"/>
              <a:t>So the question is this: </a:t>
            </a:r>
            <a:r>
              <a:rPr lang="en-US" b="0" i="0" dirty="0"/>
              <a:t>can the classroom experience foster a sense of belonging in our students?  </a:t>
            </a:r>
            <a:endParaRPr dirty="0"/>
          </a:p>
        </p:txBody>
      </p:sp>
      <p:sp>
        <p:nvSpPr>
          <p:cNvPr id="186" name="Google Shape;186;p4:notes"/>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DEVLYN: </a:t>
            </a:r>
            <a:r>
              <a:rPr lang="en-US" dirty="0"/>
              <a:t>According to EAB, an Educational Consulting firm based in Washington DC, the answer is “yes!”  They propose that there are five primary components that impact a student’s sense of “belonging” on a college campus.  </a:t>
            </a:r>
            <a:r>
              <a:rPr lang="en-US" b="1" i="1" dirty="0"/>
              <a:t>Notice that each of these components are linked to the intentional culture-creation by college faculty and administration, which means that it is our responsibility to make decisions that support a student’s sense of belonging.  </a:t>
            </a:r>
          </a:p>
          <a:p>
            <a:endParaRPr lang="en-US" b="1" i="1" dirty="0"/>
          </a:p>
          <a:p>
            <a:r>
              <a:rPr lang="en-US" b="0" i="0" dirty="0"/>
              <a:t>Although this presentation will focus specifically on component #3 which is concerned with “Active and Engaged Learning,” it is important to recognize that there is dynamic interplay between each of these components!  For example, the theory is that students that have positive experiences associated with components one through four will more easily transition to becoming an engaged alumni and mentor once they graduate.  I can verify that this is possible, because the Counseling Programs are introducing a First-Year Student Mentorship Program, where incoming graduate students are paired with recently graduated alumni mentors who will act as a source of additional support and guidance for students beginning their clinical training!</a:t>
            </a:r>
          </a:p>
          <a:p>
            <a:endParaRPr lang="en-US" b="0" i="0" dirty="0"/>
          </a:p>
          <a:p>
            <a:r>
              <a:rPr lang="en-US" b="0" i="0" dirty="0"/>
              <a:t>Now, “active and engaged learning” sounds great in </a:t>
            </a:r>
            <a:r>
              <a:rPr lang="en-US" b="1" i="1" dirty="0"/>
              <a:t>theory, </a:t>
            </a:r>
            <a:r>
              <a:rPr lang="en-US" b="0" i="0" dirty="0"/>
              <a:t>but how do we practically (and actually) create this type of environment for our students? </a:t>
            </a:r>
          </a:p>
          <a:p>
            <a:endParaRPr lang="en-US" b="0" i="0" dirty="0"/>
          </a:p>
          <a:p>
            <a:r>
              <a:rPr lang="en-US" b="0" i="0" dirty="0"/>
              <a:t>Short answer?  A Diversity, Equity, Inclusion and Belonging-informed curriculum – or DEI&amp;B, for short.</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8432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5:notes"/>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p>
            <a:pPr marL="0" indent="0" defTabSz="931774">
              <a:defRPr/>
            </a:pPr>
            <a:r>
              <a:rPr lang="en-US" b="1" dirty="0"/>
              <a:t>AMY:  </a:t>
            </a:r>
            <a:r>
              <a:rPr lang="en-US" b="0" dirty="0"/>
              <a:t>Current academic scholarship incorporates “</a:t>
            </a:r>
            <a:r>
              <a:rPr lang="en-US" b="1" i="1" dirty="0"/>
              <a:t>belonging</a:t>
            </a:r>
            <a:r>
              <a:rPr lang="en-US" b="0" dirty="0"/>
              <a:t>” into the existing DEI schema, with the expectation that when we foster a sense of belonging, this increases feelings of being supported and accepted – while also helping to potentially reduce problematic mental health and socioeconomic symptoms.  Since belonging is the focus of our presentation, we needed to make sure to introduce it here!</a:t>
            </a:r>
            <a:endParaRPr lang="en-US" dirty="0"/>
          </a:p>
          <a:p>
            <a:pPr marL="0" indent="0"/>
            <a:endParaRPr lang="en-US" dirty="0"/>
          </a:p>
          <a:p>
            <a:pPr marL="0" indent="0"/>
            <a:endParaRPr lang="en-US" dirty="0"/>
          </a:p>
          <a:p>
            <a:pPr marL="0" indent="0"/>
            <a:r>
              <a:rPr lang="en-US" dirty="0"/>
              <a:t>DEI&amp;B approaches to instruction in higher education are vital to improving students’ abilities to truly immerse themselves in all facets of the educational experience.  Students have reported that classrooms that include a DEI&amp;B approach feel more inclusive overall, which supports content mastery, improved problem solving, and novel implementation of skills and knowledge.  DEI&amp;B principles continue to push higher education to be more responsive to the student experience, which in turn improves learning outcomes, retention, and student involvement – before </a:t>
            </a:r>
            <a:r>
              <a:rPr lang="en-US" b="1" i="1" dirty="0"/>
              <a:t>and</a:t>
            </a:r>
            <a:r>
              <a:rPr lang="en-US" dirty="0"/>
              <a:t> after graduation. </a:t>
            </a:r>
            <a:endParaRPr dirty="0"/>
          </a:p>
          <a:p>
            <a:pPr marL="0" indent="0"/>
            <a:endParaRPr dirty="0"/>
          </a:p>
        </p:txBody>
      </p:sp>
      <p:sp>
        <p:nvSpPr>
          <p:cNvPr id="193" name="Google Shape;193;p5:notes"/>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6:notes"/>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p>
            <a:pPr marL="0" indent="0"/>
            <a:r>
              <a:rPr lang="en-US" b="1" dirty="0"/>
              <a:t>AMY: </a:t>
            </a:r>
            <a:r>
              <a:rPr lang="en-US" b="0" dirty="0"/>
              <a:t>DEI&amp;B-informed curricula and classrooms challenges educators to push beyond the “this is how I teach” mindset and asking “how do my students learn?”  By providing multiple access points to the same material – and various ways to demonstrate mastery – more students have the opportunity to succeed and meaningfully engage both inside and outside of the classroom.</a:t>
            </a:r>
            <a:endParaRPr b="0" dirty="0"/>
          </a:p>
          <a:p>
            <a:pPr marL="0" indent="0"/>
            <a:endParaRPr b="1" dirty="0"/>
          </a:p>
          <a:p>
            <a:pPr marL="0" indent="0"/>
            <a:endParaRPr b="1" dirty="0"/>
          </a:p>
        </p:txBody>
      </p:sp>
      <p:sp>
        <p:nvSpPr>
          <p:cNvPr id="200" name="Google Shape;200;p6:notes"/>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7:notes"/>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p>
            <a:pPr marL="0" indent="0">
              <a:buClr>
                <a:srgbClr val="363636"/>
              </a:buClr>
              <a:buSzPts val="1200"/>
            </a:pPr>
            <a:r>
              <a:rPr lang="en-US" b="1" dirty="0">
                <a:solidFill>
                  <a:srgbClr val="363636"/>
                </a:solidFill>
                <a:latin typeface="Helvetica Neue"/>
                <a:ea typeface="Helvetica Neue"/>
                <a:cs typeface="Helvetica Neue"/>
                <a:sym typeface="Helvetica Neue"/>
              </a:rPr>
              <a:t>DEVLYN:  </a:t>
            </a:r>
            <a:r>
              <a:rPr lang="en-US" dirty="0">
                <a:solidFill>
                  <a:srgbClr val="363636"/>
                </a:solidFill>
                <a:latin typeface="Helvetica Neue"/>
                <a:ea typeface="Helvetica Neue"/>
                <a:cs typeface="Helvetica Neue"/>
                <a:sym typeface="Helvetica Neue"/>
              </a:rPr>
              <a:t>The key to understanding DEI&amp;B theory is recognizing what questions need to be asked in order to broaden the scope of our understanding:</a:t>
            </a:r>
          </a:p>
          <a:p>
            <a:pPr marL="0" indent="0">
              <a:buClr>
                <a:srgbClr val="363636"/>
              </a:buClr>
              <a:buSzPts val="1200"/>
            </a:pPr>
            <a:endParaRPr lang="en-US" b="1" i="1" dirty="0">
              <a:solidFill>
                <a:srgbClr val="363636"/>
              </a:solidFill>
              <a:latin typeface="Helvetica Neue"/>
              <a:ea typeface="Helvetica Neue"/>
              <a:cs typeface="Helvetica Neue"/>
              <a:sym typeface="Helvetica Neue"/>
            </a:endParaRPr>
          </a:p>
          <a:p>
            <a:pPr marL="0" indent="0">
              <a:buClr>
                <a:srgbClr val="363636"/>
              </a:buClr>
              <a:buSzPts val="1200"/>
            </a:pPr>
            <a:r>
              <a:rPr lang="en-US" b="1" i="1" dirty="0">
                <a:solidFill>
                  <a:srgbClr val="363636"/>
                </a:solidFill>
                <a:latin typeface="Helvetica Neue"/>
                <a:ea typeface="Helvetica Neue"/>
                <a:cs typeface="Helvetica Neue"/>
                <a:sym typeface="Helvetica Neue"/>
              </a:rPr>
              <a:t>Diversity</a:t>
            </a:r>
            <a:r>
              <a:rPr lang="en-US" dirty="0">
                <a:solidFill>
                  <a:srgbClr val="363636"/>
                </a:solidFill>
                <a:latin typeface="Helvetica Neue"/>
                <a:ea typeface="Helvetica Neue"/>
                <a:cs typeface="Helvetica Neue"/>
                <a:sym typeface="Helvetica Neue"/>
              </a:rPr>
              <a:t> in Content – what voices are speaking in our classrooms?  Whose stories do we tell?</a:t>
            </a:r>
            <a:endParaRPr dirty="0"/>
          </a:p>
          <a:p>
            <a:pPr marL="0" indent="0">
              <a:buClr>
                <a:srgbClr val="363636"/>
              </a:buClr>
              <a:buSzPts val="1200"/>
            </a:pPr>
            <a:r>
              <a:rPr lang="en-US" b="1" i="1" dirty="0">
                <a:solidFill>
                  <a:srgbClr val="363636"/>
                </a:solidFill>
                <a:latin typeface="Helvetica Neue"/>
                <a:ea typeface="Helvetica Neue"/>
                <a:cs typeface="Helvetica Neue"/>
                <a:sym typeface="Helvetica Neue"/>
              </a:rPr>
              <a:t>Equity</a:t>
            </a:r>
            <a:r>
              <a:rPr lang="en-US" dirty="0">
                <a:solidFill>
                  <a:srgbClr val="363636"/>
                </a:solidFill>
                <a:latin typeface="Helvetica Neue"/>
                <a:ea typeface="Helvetica Neue"/>
                <a:cs typeface="Helvetica Neue"/>
                <a:sym typeface="Helvetica Neue"/>
              </a:rPr>
              <a:t> in Design – What learning outcomes are tied to the course?  How many different ways can students meet those outcomes?</a:t>
            </a:r>
            <a:endParaRPr dirty="0"/>
          </a:p>
          <a:p>
            <a:pPr marL="0" indent="0">
              <a:buClr>
                <a:srgbClr val="363636"/>
              </a:buClr>
              <a:buSzPts val="1200"/>
            </a:pPr>
            <a:r>
              <a:rPr lang="en-US" b="1" i="1" dirty="0">
                <a:solidFill>
                  <a:srgbClr val="363636"/>
                </a:solidFill>
                <a:latin typeface="Helvetica Neue"/>
                <a:ea typeface="Helvetica Neue"/>
                <a:cs typeface="Helvetica Neue"/>
                <a:sym typeface="Helvetica Neue"/>
              </a:rPr>
              <a:t>Inclusion</a:t>
            </a:r>
            <a:r>
              <a:rPr lang="en-US" dirty="0">
                <a:solidFill>
                  <a:srgbClr val="363636"/>
                </a:solidFill>
                <a:latin typeface="Helvetica Neue"/>
                <a:ea typeface="Helvetica Neue"/>
                <a:cs typeface="Helvetica Neue"/>
                <a:sym typeface="Helvetica Neue"/>
              </a:rPr>
              <a:t> in Teaching – How do we build inclusivity </a:t>
            </a:r>
            <a:r>
              <a:rPr lang="en-US" b="1" i="1" dirty="0">
                <a:solidFill>
                  <a:srgbClr val="363636"/>
                </a:solidFill>
                <a:latin typeface="Helvetica Neue"/>
                <a:ea typeface="Helvetica Neue"/>
                <a:cs typeface="Helvetica Neue"/>
                <a:sym typeface="Helvetica Neue"/>
              </a:rPr>
              <a:t>before</a:t>
            </a:r>
            <a:r>
              <a:rPr lang="en-US" dirty="0">
                <a:solidFill>
                  <a:srgbClr val="363636"/>
                </a:solidFill>
                <a:latin typeface="Helvetica Neue"/>
                <a:ea typeface="Helvetica Neue"/>
                <a:cs typeface="Helvetica Neue"/>
                <a:sym typeface="Helvetica Neue"/>
              </a:rPr>
              <a:t> the class begins?  </a:t>
            </a:r>
            <a:r>
              <a:rPr lang="en-US" b="1" i="1" dirty="0">
                <a:solidFill>
                  <a:srgbClr val="363636"/>
                </a:solidFill>
                <a:latin typeface="Helvetica Neue"/>
                <a:ea typeface="Helvetica Neue"/>
                <a:cs typeface="Helvetica Neue"/>
                <a:sym typeface="Helvetica Neue"/>
              </a:rPr>
              <a:t>In</a:t>
            </a:r>
            <a:r>
              <a:rPr lang="en-US" dirty="0">
                <a:solidFill>
                  <a:srgbClr val="363636"/>
                </a:solidFill>
                <a:latin typeface="Helvetica Neue"/>
                <a:ea typeface="Helvetica Neue"/>
                <a:cs typeface="Helvetica Neue"/>
                <a:sym typeface="Helvetica Neue"/>
              </a:rPr>
              <a:t> the classroom?  And </a:t>
            </a:r>
            <a:r>
              <a:rPr lang="en-US" b="1" i="1" dirty="0">
                <a:solidFill>
                  <a:srgbClr val="363636"/>
                </a:solidFill>
                <a:latin typeface="Helvetica Neue"/>
                <a:ea typeface="Helvetica Neue"/>
                <a:cs typeface="Helvetica Neue"/>
                <a:sym typeface="Helvetica Neue"/>
              </a:rPr>
              <a:t>outside</a:t>
            </a:r>
            <a:r>
              <a:rPr lang="en-US" dirty="0">
                <a:solidFill>
                  <a:srgbClr val="363636"/>
                </a:solidFill>
                <a:latin typeface="Helvetica Neue"/>
                <a:ea typeface="Helvetica Neue"/>
                <a:cs typeface="Helvetica Neue"/>
                <a:sym typeface="Helvetica Neue"/>
              </a:rPr>
              <a:t> of the classroom?</a:t>
            </a:r>
            <a:endParaRPr dirty="0"/>
          </a:p>
          <a:p>
            <a:pPr marL="0" indent="0">
              <a:buClr>
                <a:srgbClr val="363636"/>
              </a:buClr>
              <a:buSzPts val="1200"/>
            </a:pPr>
            <a:r>
              <a:rPr lang="en-US" b="1" i="1" dirty="0">
                <a:solidFill>
                  <a:srgbClr val="363636"/>
                </a:solidFill>
                <a:latin typeface="Helvetica Neue"/>
                <a:ea typeface="Helvetica Neue"/>
                <a:cs typeface="Helvetica Neue"/>
                <a:sym typeface="Helvetica Neue"/>
              </a:rPr>
              <a:t>Belonging</a:t>
            </a:r>
            <a:r>
              <a:rPr lang="en-US" dirty="0">
                <a:solidFill>
                  <a:srgbClr val="363636"/>
                </a:solidFill>
                <a:latin typeface="Helvetica Neue"/>
                <a:ea typeface="Helvetica Neue"/>
                <a:cs typeface="Helvetica Neue"/>
                <a:sym typeface="Helvetica Neue"/>
              </a:rPr>
              <a:t> in Practice – How do we handle “hot moments” in the classroom?  How do we respectfully support students in stressful times?  And how do we foster a sense of belonging?</a:t>
            </a:r>
            <a:endParaRPr dirty="0"/>
          </a:p>
          <a:p>
            <a:pPr marL="0" indent="0">
              <a:buClr>
                <a:schemeClr val="dk1"/>
              </a:buClr>
              <a:buSzPts val="1200"/>
            </a:pPr>
            <a:endParaRPr dirty="0">
              <a:solidFill>
                <a:srgbClr val="363636"/>
              </a:solidFill>
              <a:latin typeface="Helvetica Neue"/>
              <a:ea typeface="Helvetica Neue"/>
              <a:cs typeface="Helvetica Neue"/>
              <a:sym typeface="Helvetica Neue"/>
            </a:endParaRPr>
          </a:p>
          <a:p>
            <a:pPr marL="0" indent="0">
              <a:buClr>
                <a:schemeClr val="dk1"/>
              </a:buClr>
              <a:buSzPts val="1200"/>
            </a:pPr>
            <a:endParaRPr dirty="0">
              <a:solidFill>
                <a:srgbClr val="363636"/>
              </a:solidFill>
              <a:latin typeface="Helvetica Neue"/>
              <a:ea typeface="Helvetica Neue"/>
              <a:cs typeface="Helvetica Neue"/>
              <a:sym typeface="Helvetica Neue"/>
            </a:endParaRPr>
          </a:p>
          <a:p>
            <a:pPr marL="0" indent="0">
              <a:buClr>
                <a:schemeClr val="dk1"/>
              </a:buClr>
              <a:buSzPts val="1200"/>
            </a:pPr>
            <a:endParaRPr dirty="0">
              <a:solidFill>
                <a:srgbClr val="363636"/>
              </a:solidFill>
              <a:latin typeface="Helvetica Neue"/>
              <a:ea typeface="Helvetica Neue"/>
              <a:cs typeface="Helvetica Neue"/>
              <a:sym typeface="Helvetica Neue"/>
            </a:endParaRPr>
          </a:p>
          <a:p>
            <a:pPr marL="0" indent="0"/>
            <a:endParaRPr b="1" dirty="0"/>
          </a:p>
        </p:txBody>
      </p:sp>
      <p:sp>
        <p:nvSpPr>
          <p:cNvPr id="230" name="Google Shape;230;p7:notes"/>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8:notes"/>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p>
            <a:pPr marL="0" indent="0" defTabSz="931774">
              <a:defRPr/>
            </a:pPr>
            <a:r>
              <a:rPr lang="en-US" b="1" dirty="0"/>
              <a:t>DEVLYN:  </a:t>
            </a:r>
            <a:r>
              <a:rPr lang="en-US" b="0" dirty="0"/>
              <a:t>Because of time constraints, we won’t cover everything on the upcoming slides, but I will highlight a guiding question in each category and offer a few practical suggestions along the way. We have more practical suggestions available on the digital handouts, as well, so all of our content will be accessible and available moving forward!</a:t>
            </a:r>
            <a:endParaRPr lang="en-US" b="1" dirty="0"/>
          </a:p>
          <a:p>
            <a:pPr marL="0" indent="0"/>
            <a:endParaRPr lang="en-US" b="0" dirty="0"/>
          </a:p>
          <a:p>
            <a:pPr marL="0" indent="0"/>
            <a:endParaRPr lang="en-US" b="0" dirty="0"/>
          </a:p>
          <a:p>
            <a:pPr marL="0" indent="0"/>
            <a:r>
              <a:rPr lang="en-US" b="0" dirty="0"/>
              <a:t>Discuss </a:t>
            </a:r>
            <a:r>
              <a:rPr lang="en-US" b="1" dirty="0"/>
              <a:t>bullets #2 and 3 </a:t>
            </a:r>
            <a:r>
              <a:rPr lang="en-US" b="0" dirty="0"/>
              <a:t>in both questions and suggestions here.</a:t>
            </a:r>
          </a:p>
          <a:p>
            <a:pPr marL="0" indent="0"/>
            <a:endParaRPr lang="en-US" b="0" dirty="0"/>
          </a:p>
          <a:p>
            <a:pPr marL="0" indent="0"/>
            <a:r>
              <a:rPr lang="en-US" b="1" dirty="0"/>
              <a:t>QUESTION:</a:t>
            </a:r>
            <a:r>
              <a:rPr lang="en-US" b="0" dirty="0"/>
              <a:t>  What benefits would come from introducing these types of diversity-focused conversations into your specific classrooms, especially as it relates to your specific field of study and expertise?</a:t>
            </a:r>
            <a:endParaRPr lang="en-US" b="1" dirty="0"/>
          </a:p>
          <a:p>
            <a:pPr marL="0" indent="0"/>
            <a:endParaRPr lang="en-US" b="0" dirty="0"/>
          </a:p>
        </p:txBody>
      </p:sp>
      <p:sp>
        <p:nvSpPr>
          <p:cNvPr id="237" name="Google Shape;237;p8:notes"/>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18"/>
          <p:cNvGrpSpPr/>
          <p:nvPr/>
        </p:nvGrpSpPr>
        <p:grpSpPr>
          <a:xfrm>
            <a:off x="0" y="-8467"/>
            <a:ext cx="12192000" cy="6866467"/>
            <a:chOff x="0" y="-8467"/>
            <a:chExt cx="12192000" cy="6866467"/>
          </a:xfrm>
        </p:grpSpPr>
        <p:cxnSp>
          <p:nvCxnSpPr>
            <p:cNvPr id="28" name="Google Shape;28;p1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1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8"/>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B4A3A">
                <a:alpha val="69803"/>
              </a:srgbClr>
            </a:solidFill>
            <a:ln>
              <a:noFill/>
            </a:ln>
          </p:spPr>
        </p:sp>
        <p:sp>
          <p:nvSpPr>
            <p:cNvPr id="34" name="Google Shape;34;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F6C680">
                <a:alpha val="69803"/>
              </a:srgbClr>
            </a:solidFill>
            <a:ln>
              <a:noFill/>
            </a:ln>
          </p:spPr>
        </p:sp>
        <p:sp>
          <p:nvSpPr>
            <p:cNvPr id="35" name="Google Shape;35;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1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8"/>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18"/>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27"/>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7"/>
          <p:cNvSpPr>
            <a:spLocks noGrp="1"/>
          </p:cNvSpPr>
          <p:nvPr>
            <p:ph type="pic" idx="2"/>
          </p:nvPr>
        </p:nvSpPr>
        <p:spPr>
          <a:xfrm>
            <a:off x="677334" y="609600"/>
            <a:ext cx="8596668" cy="3845718"/>
          </a:xfrm>
          <a:prstGeom prst="rect">
            <a:avLst/>
          </a:prstGeom>
          <a:noFill/>
          <a:ln>
            <a:noFill/>
          </a:ln>
        </p:spPr>
      </p:sp>
      <p:sp>
        <p:nvSpPr>
          <p:cNvPr id="96" name="Google Shape;96;p27"/>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7" name="Google Shape;97;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28"/>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8"/>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28"/>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4" name="Google Shape;104;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28"/>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6C680"/>
                </a:solidFill>
                <a:latin typeface="Arial"/>
                <a:ea typeface="Arial"/>
                <a:cs typeface="Arial"/>
                <a:sym typeface="Arial"/>
              </a:rPr>
              <a:t>“</a:t>
            </a:r>
            <a:endParaRPr/>
          </a:p>
        </p:txBody>
      </p:sp>
      <p:sp>
        <p:nvSpPr>
          <p:cNvPr id="108" name="Google Shape;108;p28"/>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6C680"/>
                </a:solidFill>
                <a:latin typeface="Arial"/>
                <a:ea typeface="Arial"/>
                <a:cs typeface="Arial"/>
                <a:sym typeface="Arial"/>
              </a:rPr>
              <a:t>”</a:t>
            </a:r>
            <a:endParaRPr sz="1800">
              <a:solidFill>
                <a:srgbClr val="F6C68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29"/>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9"/>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2" name="Google Shape;112;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0"/>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0"/>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30"/>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9" name="Google Shape;119;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30"/>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6C680"/>
                </a:solidFill>
                <a:latin typeface="Arial"/>
                <a:ea typeface="Arial"/>
                <a:cs typeface="Arial"/>
                <a:sym typeface="Arial"/>
              </a:rPr>
              <a:t>“</a:t>
            </a:r>
            <a:endParaRPr/>
          </a:p>
        </p:txBody>
      </p:sp>
      <p:sp>
        <p:nvSpPr>
          <p:cNvPr id="123" name="Google Shape;123;p30"/>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6C680"/>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3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8" name="Google Shape;128;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3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2"/>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3"/>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3"/>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0" name="Google Shape;50;p20"/>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1" name="Google Shape;51;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7" name="Google Shape;57;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3" name="Google Shape;63;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9" name="Google Shape;69;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4"/>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5" name="Google Shape;75;p24"/>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6" name="Google Shape;76;p24"/>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7" name="Google Shape;77;p24"/>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8" name="Google Shape;78;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26"/>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6"/>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9" name="Google Shape;89;p26"/>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90" name="Google Shape;90;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7"/>
          <p:cNvGrpSpPr/>
          <p:nvPr/>
        </p:nvGrpSpPr>
        <p:grpSpPr>
          <a:xfrm>
            <a:off x="0" y="-8467"/>
            <a:ext cx="12192000" cy="6866467"/>
            <a:chOff x="0" y="-8467"/>
            <a:chExt cx="12192000" cy="6866467"/>
          </a:xfrm>
        </p:grpSpPr>
        <p:cxnSp>
          <p:nvCxnSpPr>
            <p:cNvPr id="11" name="Google Shape;11;p17"/>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7"/>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7"/>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7"/>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7"/>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B4A3A">
                <a:alpha val="69803"/>
              </a:srgbClr>
            </a:solidFill>
            <a:ln>
              <a:noFill/>
            </a:ln>
          </p:spPr>
        </p:sp>
        <p:sp>
          <p:nvSpPr>
            <p:cNvPr id="17" name="Google Shape;17;p17"/>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F6C680">
                <a:alpha val="69803"/>
              </a:srgbClr>
            </a:solidFill>
            <a:ln>
              <a:noFill/>
            </a:ln>
          </p:spPr>
        </p:sp>
        <p:sp>
          <p:nvSpPr>
            <p:cNvPr id="18" name="Google Shape;18;p17"/>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7"/>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7"/>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amjohnson@campbell.edu"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mailto:dmccreight@campbell.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1"/>
          <p:cNvSpPr/>
          <p:nvPr/>
        </p:nvSpPr>
        <p:spPr>
          <a:xfrm flipH="1">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cxnSp>
        <p:nvCxnSpPr>
          <p:cNvPr id="149" name="Google Shape;149;p1"/>
          <p:cNvCxnSpPr/>
          <p:nvPr/>
        </p:nvCxnSpPr>
        <p:spPr>
          <a:xfrm flipH="1">
            <a:off x="9524500" y="0"/>
            <a:ext cx="1219200" cy="6858000"/>
          </a:xfrm>
          <a:prstGeom prst="straightConnector1">
            <a:avLst/>
          </a:prstGeom>
          <a:noFill/>
          <a:ln w="9525" cap="flat" cmpd="sng">
            <a:solidFill>
              <a:srgbClr val="C87D0E"/>
            </a:solidFill>
            <a:prstDash val="solid"/>
            <a:round/>
            <a:headEnd type="none" w="sm" len="sm"/>
            <a:tailEnd type="none" w="sm" len="sm"/>
          </a:ln>
        </p:spPr>
      </p:cxnSp>
      <p:cxnSp>
        <p:nvCxnSpPr>
          <p:cNvPr id="150" name="Google Shape;150;p1"/>
          <p:cNvCxnSpPr/>
          <p:nvPr/>
        </p:nvCxnSpPr>
        <p:spPr>
          <a:xfrm>
            <a:off x="7361267" y="3681413"/>
            <a:ext cx="4763558" cy="3176587"/>
          </a:xfrm>
          <a:prstGeom prst="straightConnector1">
            <a:avLst/>
          </a:prstGeom>
          <a:noFill/>
          <a:ln w="9525" cap="flat" cmpd="sng">
            <a:solidFill>
              <a:srgbClr val="7F7F7F">
                <a:alpha val="80000"/>
              </a:srgbClr>
            </a:solidFill>
            <a:prstDash val="solid"/>
            <a:round/>
            <a:headEnd type="none" w="sm" len="sm"/>
            <a:tailEnd type="none" w="sm" len="sm"/>
          </a:ln>
        </p:spPr>
      </p:cxnSp>
      <p:sp>
        <p:nvSpPr>
          <p:cNvPr id="151" name="Google Shape;151;p1"/>
          <p:cNvSpPr/>
          <p:nvPr/>
        </p:nvSpPr>
        <p:spPr>
          <a:xfrm flipH="1">
            <a:off x="7925887"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52" name="Google Shape;152;p1"/>
          <p:cNvSpPr/>
          <p:nvPr/>
        </p:nvSpPr>
        <p:spPr>
          <a:xfrm flipH="1">
            <a:off x="792271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3" name="Google Shape;153;p1"/>
          <p:cNvSpPr/>
          <p:nvPr/>
        </p:nvSpPr>
        <p:spPr>
          <a:xfrm flipH="1">
            <a:off x="7922712"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
          <p:cNvSpPr/>
          <p:nvPr/>
        </p:nvSpPr>
        <p:spPr>
          <a:xfrm flipH="1">
            <a:off x="7925886"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B4A3A">
              <a:alpha val="69803"/>
            </a:srgbClr>
          </a:solidFill>
          <a:ln>
            <a:noFill/>
          </a:ln>
        </p:spPr>
      </p:sp>
      <p:sp>
        <p:nvSpPr>
          <p:cNvPr id="155" name="Google Shape;155;p1"/>
          <p:cNvSpPr/>
          <p:nvPr/>
        </p:nvSpPr>
        <p:spPr>
          <a:xfrm flipH="1">
            <a:off x="7925887"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
          <p:cNvSpPr/>
          <p:nvPr/>
        </p:nvSpPr>
        <p:spPr>
          <a:xfrm flipH="1">
            <a:off x="0" y="-8467"/>
            <a:ext cx="9175713" cy="6866467"/>
          </a:xfrm>
          <a:custGeom>
            <a:avLst/>
            <a:gdLst/>
            <a:ahLst/>
            <a:cxnLst/>
            <a:rect l="l" t="t" r="r" b="b"/>
            <a:pathLst>
              <a:path w="9175713" h="6866467" extrusionOk="0">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57" name="Google Shape;157;p1"/>
          <p:cNvSpPr txBox="1">
            <a:spLocks noGrp="1"/>
          </p:cNvSpPr>
          <p:nvPr>
            <p:ph type="ctrTitle"/>
          </p:nvPr>
        </p:nvSpPr>
        <p:spPr>
          <a:xfrm>
            <a:off x="1554120" y="1020871"/>
            <a:ext cx="6960759" cy="284967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6600"/>
              <a:buFont typeface="Trebuchet MS"/>
              <a:buNone/>
            </a:pPr>
            <a:r>
              <a:rPr lang="en-US" sz="6600">
                <a:solidFill>
                  <a:srgbClr val="FFFFFF"/>
                </a:solidFill>
              </a:rPr>
              <a:t>Faculty Support for Student Mental Health</a:t>
            </a:r>
            <a:endParaRPr/>
          </a:p>
        </p:txBody>
      </p:sp>
      <p:sp>
        <p:nvSpPr>
          <p:cNvPr id="158" name="Google Shape;158;p1"/>
          <p:cNvSpPr txBox="1">
            <a:spLocks noGrp="1"/>
          </p:cNvSpPr>
          <p:nvPr>
            <p:ph type="subTitle" idx="1"/>
          </p:nvPr>
        </p:nvSpPr>
        <p:spPr>
          <a:xfrm>
            <a:off x="1683088" y="3962088"/>
            <a:ext cx="6112077" cy="256899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en-US" sz="2000" b="1" dirty="0">
                <a:solidFill>
                  <a:schemeClr val="dk1"/>
                </a:solidFill>
              </a:rPr>
              <a:t>Mrs. Amy M. Johnson (Ed.D. 2023)</a:t>
            </a:r>
            <a:endParaRPr dirty="0"/>
          </a:p>
          <a:p>
            <a:pPr marL="0" lvl="0" indent="0" algn="l" rtl="0">
              <a:spcBef>
                <a:spcPts val="1000"/>
              </a:spcBef>
              <a:spcAft>
                <a:spcPts val="0"/>
              </a:spcAft>
              <a:buSzPts val="1600"/>
              <a:buNone/>
            </a:pPr>
            <a:r>
              <a:rPr lang="en-US" sz="2000" dirty="0">
                <a:solidFill>
                  <a:srgbClr val="FFFFFF"/>
                </a:solidFill>
              </a:rPr>
              <a:t>Director, Counseling Services and Adjunct Professor of Counseling </a:t>
            </a:r>
            <a:endParaRPr dirty="0"/>
          </a:p>
          <a:p>
            <a:pPr marL="0" lvl="0" indent="0" algn="l" rtl="0">
              <a:spcBef>
                <a:spcPts val="1000"/>
              </a:spcBef>
              <a:spcAft>
                <a:spcPts val="0"/>
              </a:spcAft>
              <a:buSzPts val="1600"/>
              <a:buNone/>
            </a:pPr>
            <a:r>
              <a:rPr lang="en-US" sz="2000" b="1" dirty="0">
                <a:solidFill>
                  <a:schemeClr val="dk1"/>
                </a:solidFill>
              </a:rPr>
              <a:t>Dr. Devlyn McCreight</a:t>
            </a:r>
            <a:endParaRPr dirty="0"/>
          </a:p>
          <a:p>
            <a:pPr marL="0" lvl="0" indent="0" algn="l" rtl="0">
              <a:spcBef>
                <a:spcPts val="1000"/>
              </a:spcBef>
              <a:spcAft>
                <a:spcPts val="0"/>
              </a:spcAft>
              <a:buSzPts val="1600"/>
              <a:buNone/>
            </a:pPr>
            <a:r>
              <a:rPr lang="en-US" sz="2000" dirty="0">
                <a:solidFill>
                  <a:srgbClr val="FFFFFF"/>
                </a:solidFill>
              </a:rPr>
              <a:t>Counseling Programs Director and Assistant Professor </a:t>
            </a:r>
            <a:endParaRPr dirty="0"/>
          </a:p>
          <a:p>
            <a:pPr marL="0" lvl="0" indent="0" algn="l" rtl="0">
              <a:spcBef>
                <a:spcPts val="1000"/>
              </a:spcBef>
              <a:spcAft>
                <a:spcPts val="0"/>
              </a:spcAft>
              <a:buSzPts val="1600"/>
              <a:buNone/>
            </a:pPr>
            <a:endParaRPr sz="2000" dirty="0">
              <a:solidFill>
                <a:srgbClr val="FFFFFF"/>
              </a:solidFill>
            </a:endParaRPr>
          </a:p>
        </p:txBody>
      </p:sp>
      <p:sp>
        <p:nvSpPr>
          <p:cNvPr id="159" name="Google Shape;159;p1"/>
          <p:cNvSpPr/>
          <p:nvPr/>
        </p:nvSpPr>
        <p:spPr>
          <a:xfrm rot="5400000">
            <a:off x="992146" y="3271487"/>
            <a:ext cx="220660" cy="186439"/>
          </a:xfrm>
          <a:prstGeom prst="triangle">
            <a:avLst>
              <a:gd name="adj" fmla="val 50000"/>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9"/>
          <p:cNvSpPr txBox="1">
            <a:spLocks noGrp="1"/>
          </p:cNvSpPr>
          <p:nvPr>
            <p:ph type="title"/>
          </p:nvPr>
        </p:nvSpPr>
        <p:spPr>
          <a:xfrm>
            <a:off x="677335" y="220980"/>
            <a:ext cx="8596668" cy="80772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Trebuchet MS"/>
              <a:buNone/>
            </a:pPr>
            <a:r>
              <a:rPr lang="en-US"/>
              <a:t>Equity in Design:</a:t>
            </a:r>
            <a:endParaRPr/>
          </a:p>
        </p:txBody>
      </p:sp>
      <p:sp>
        <p:nvSpPr>
          <p:cNvPr id="247" name="Google Shape;247;p9"/>
          <p:cNvSpPr txBox="1">
            <a:spLocks noGrp="1"/>
          </p:cNvSpPr>
          <p:nvPr>
            <p:ph type="body" idx="1"/>
          </p:nvPr>
        </p:nvSpPr>
        <p:spPr>
          <a:xfrm>
            <a:off x="677335" y="1028700"/>
            <a:ext cx="8596668" cy="532638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SzPts val="1440"/>
              <a:buNone/>
            </a:pPr>
            <a:r>
              <a:rPr lang="en-US" b="1" dirty="0"/>
              <a:t>Guiding Questions</a:t>
            </a:r>
            <a:endParaRPr dirty="0"/>
          </a:p>
          <a:p>
            <a:pPr marL="285750" lvl="0" indent="-285750" algn="l" rtl="0">
              <a:spcBef>
                <a:spcPts val="1000"/>
              </a:spcBef>
              <a:spcAft>
                <a:spcPts val="0"/>
              </a:spcAft>
              <a:buSzPts val="1440"/>
              <a:buFont typeface="Arial"/>
              <a:buChar char="•"/>
            </a:pPr>
            <a:r>
              <a:rPr lang="en-US" dirty="0"/>
              <a:t>What is required for students to be successful in your courses?</a:t>
            </a:r>
            <a:endParaRPr dirty="0"/>
          </a:p>
          <a:p>
            <a:pPr marL="285750" lvl="0" indent="-285750" algn="l" rtl="0">
              <a:spcBef>
                <a:spcPts val="1000"/>
              </a:spcBef>
              <a:spcAft>
                <a:spcPts val="0"/>
              </a:spcAft>
              <a:buSzPts val="1440"/>
              <a:buFont typeface="Arial"/>
              <a:buChar char="•"/>
            </a:pPr>
            <a:r>
              <a:rPr lang="en-US" dirty="0"/>
              <a:t>How do we support students that do not have access to these requirements?</a:t>
            </a:r>
            <a:endParaRPr dirty="0"/>
          </a:p>
          <a:p>
            <a:pPr marL="285750" lvl="0" indent="-285750" algn="l" rtl="0">
              <a:spcBef>
                <a:spcPts val="1000"/>
              </a:spcBef>
              <a:spcAft>
                <a:spcPts val="0"/>
              </a:spcAft>
              <a:buSzPts val="1440"/>
              <a:buFont typeface="Arial"/>
              <a:buChar char="•"/>
            </a:pPr>
            <a:r>
              <a:rPr lang="en-US" dirty="0"/>
              <a:t>How do I handle student accommodation requests?</a:t>
            </a:r>
            <a:endParaRPr dirty="0"/>
          </a:p>
          <a:p>
            <a:pPr marL="0" lvl="0" indent="0" algn="l" rtl="0">
              <a:spcBef>
                <a:spcPts val="1000"/>
              </a:spcBef>
              <a:spcAft>
                <a:spcPts val="0"/>
              </a:spcAft>
              <a:buSzPts val="1440"/>
              <a:buNone/>
            </a:pPr>
            <a:r>
              <a:rPr lang="en-US" b="1" dirty="0"/>
              <a:t>Practical Suggestions:</a:t>
            </a:r>
            <a:endParaRPr dirty="0"/>
          </a:p>
          <a:p>
            <a:pPr marL="285750" lvl="0" indent="-285750" algn="l" rtl="0">
              <a:spcBef>
                <a:spcPts val="1000"/>
              </a:spcBef>
              <a:spcAft>
                <a:spcPts val="0"/>
              </a:spcAft>
              <a:buSzPts val="1440"/>
              <a:buFont typeface="Arial"/>
              <a:buChar char="•"/>
            </a:pPr>
            <a:r>
              <a:rPr lang="en-US" dirty="0"/>
              <a:t>Consider ways to reduce costs associated with your course (texts, technology, transportation, project materials, scheduling, and participation)</a:t>
            </a:r>
            <a:endParaRPr dirty="0"/>
          </a:p>
          <a:p>
            <a:pPr marL="285750" lvl="0" indent="-285750" algn="l" rtl="0">
              <a:spcBef>
                <a:spcPts val="1000"/>
              </a:spcBef>
              <a:spcAft>
                <a:spcPts val="0"/>
              </a:spcAft>
              <a:buSzPts val="1440"/>
              <a:buFont typeface="Arial"/>
              <a:buChar char="•"/>
            </a:pPr>
            <a:r>
              <a:rPr lang="en-US" dirty="0"/>
              <a:t>Develop a consistent </a:t>
            </a:r>
            <a:r>
              <a:rPr lang="en-US" b="1" i="1" dirty="0"/>
              <a:t>process</a:t>
            </a:r>
            <a:r>
              <a:rPr lang="en-US" dirty="0"/>
              <a:t> for reviewing student issues, not an inflexible </a:t>
            </a:r>
            <a:r>
              <a:rPr lang="en-US" b="1" i="1" dirty="0"/>
              <a:t>response.  </a:t>
            </a:r>
            <a:r>
              <a:rPr lang="en-US" dirty="0"/>
              <a:t>An example of a consistent process would be:</a:t>
            </a:r>
            <a:endParaRPr i="1" dirty="0"/>
          </a:p>
          <a:p>
            <a:pPr marL="742950" lvl="1" indent="-285750" algn="l" rtl="0">
              <a:spcBef>
                <a:spcPts val="1000"/>
              </a:spcBef>
              <a:spcAft>
                <a:spcPts val="0"/>
              </a:spcAft>
              <a:buSzPts val="1440"/>
              <a:buFont typeface="Arial"/>
              <a:buChar char="•"/>
            </a:pPr>
            <a:r>
              <a:rPr lang="en-US" dirty="0">
                <a:solidFill>
                  <a:schemeClr val="dk1"/>
                </a:solidFill>
              </a:rPr>
              <a:t>Consider student request</a:t>
            </a:r>
            <a:endParaRPr dirty="0"/>
          </a:p>
          <a:p>
            <a:pPr marL="742950" lvl="1" indent="-285750" algn="l" rtl="0">
              <a:spcBef>
                <a:spcPts val="1000"/>
              </a:spcBef>
              <a:spcAft>
                <a:spcPts val="0"/>
              </a:spcAft>
              <a:buSzPts val="1440"/>
              <a:buFont typeface="Arial"/>
              <a:buChar char="•"/>
            </a:pPr>
            <a:r>
              <a:rPr lang="en-US" dirty="0">
                <a:solidFill>
                  <a:schemeClr val="dk1"/>
                </a:solidFill>
              </a:rPr>
              <a:t>Review any supporting documentation</a:t>
            </a:r>
            <a:endParaRPr dirty="0"/>
          </a:p>
          <a:p>
            <a:pPr marL="742950" lvl="1" indent="-285750" algn="l" rtl="0">
              <a:spcBef>
                <a:spcPts val="1000"/>
              </a:spcBef>
              <a:spcAft>
                <a:spcPts val="0"/>
              </a:spcAft>
              <a:buSzPts val="1440"/>
              <a:buFont typeface="Arial"/>
              <a:buChar char="•"/>
            </a:pPr>
            <a:r>
              <a:rPr lang="en-US" dirty="0">
                <a:solidFill>
                  <a:schemeClr val="dk1"/>
                </a:solidFill>
              </a:rPr>
              <a:t>Consider essential elements of course, timing, and learning outcomes</a:t>
            </a:r>
            <a:endParaRPr dirty="0"/>
          </a:p>
          <a:p>
            <a:pPr marL="285750" lvl="0" indent="-285750" algn="l" rtl="0">
              <a:spcBef>
                <a:spcPts val="1000"/>
              </a:spcBef>
              <a:spcAft>
                <a:spcPts val="0"/>
              </a:spcAft>
              <a:buSzPts val="1440"/>
              <a:buFont typeface="Arial"/>
              <a:buChar char="•"/>
            </a:pPr>
            <a:r>
              <a:rPr lang="en-US" dirty="0"/>
              <a:t>Work with Accessibility Services to determine and provide accommodations</a:t>
            </a:r>
            <a:endParaRPr dirty="0"/>
          </a:p>
          <a:p>
            <a:pPr marL="285750" lvl="0" indent="-285750" algn="l" rtl="0">
              <a:spcBef>
                <a:spcPts val="1000"/>
              </a:spcBef>
              <a:spcAft>
                <a:spcPts val="0"/>
              </a:spcAft>
              <a:buSzPts val="1440"/>
              <a:buFont typeface="Arial"/>
              <a:buChar char="•"/>
            </a:pPr>
            <a:r>
              <a:rPr lang="en-US" dirty="0"/>
              <a:t>Consult best practices for </a:t>
            </a:r>
            <a:r>
              <a:rPr lang="en-US" b="1" i="1" dirty="0"/>
              <a:t>Universal Classroom Design </a:t>
            </a:r>
            <a:r>
              <a:rPr lang="en-US" dirty="0"/>
              <a:t>as you prepare your class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0"/>
          <p:cNvSpPr txBox="1">
            <a:spLocks noGrp="1"/>
          </p:cNvSpPr>
          <p:nvPr>
            <p:ph type="title"/>
          </p:nvPr>
        </p:nvSpPr>
        <p:spPr>
          <a:xfrm>
            <a:off x="677335" y="609600"/>
            <a:ext cx="8596668" cy="80772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Trebuchet MS"/>
              <a:buNone/>
            </a:pPr>
            <a:r>
              <a:rPr lang="en-US"/>
              <a:t>Inclusion in Teaching:</a:t>
            </a:r>
            <a:endParaRPr/>
          </a:p>
        </p:txBody>
      </p:sp>
      <p:sp>
        <p:nvSpPr>
          <p:cNvPr id="254" name="Google Shape;254;p10"/>
          <p:cNvSpPr txBox="1">
            <a:spLocks noGrp="1"/>
          </p:cNvSpPr>
          <p:nvPr>
            <p:ph type="body" idx="1"/>
          </p:nvPr>
        </p:nvSpPr>
        <p:spPr>
          <a:xfrm>
            <a:off x="677335" y="1531620"/>
            <a:ext cx="8596668" cy="450974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440"/>
              <a:buNone/>
            </a:pPr>
            <a:r>
              <a:rPr lang="en-US" b="1"/>
              <a:t>Guiding Questions</a:t>
            </a:r>
            <a:endParaRPr/>
          </a:p>
          <a:p>
            <a:pPr marL="285750" lvl="0" indent="-285750" algn="l" rtl="0">
              <a:spcBef>
                <a:spcPts val="1000"/>
              </a:spcBef>
              <a:spcAft>
                <a:spcPts val="0"/>
              </a:spcAft>
              <a:buSzPts val="1440"/>
              <a:buFont typeface="Arial"/>
              <a:buChar char="•"/>
            </a:pPr>
            <a:r>
              <a:rPr lang="en-US"/>
              <a:t>How many different ways can students access you (the instructor)?</a:t>
            </a:r>
            <a:endParaRPr/>
          </a:p>
          <a:p>
            <a:pPr marL="285750" lvl="0" indent="-285750" algn="l" rtl="0">
              <a:spcBef>
                <a:spcPts val="1000"/>
              </a:spcBef>
              <a:spcAft>
                <a:spcPts val="0"/>
              </a:spcAft>
              <a:buSzPts val="1440"/>
              <a:buFont typeface="Arial"/>
              <a:buChar char="•"/>
            </a:pPr>
            <a:r>
              <a:rPr lang="en-US"/>
              <a:t>How many different way can students critically engage in the classroom?</a:t>
            </a:r>
            <a:endParaRPr/>
          </a:p>
          <a:p>
            <a:pPr marL="0" lvl="0" indent="0" algn="l" rtl="0">
              <a:spcBef>
                <a:spcPts val="1000"/>
              </a:spcBef>
              <a:spcAft>
                <a:spcPts val="0"/>
              </a:spcAft>
              <a:buSzPts val="1440"/>
              <a:buNone/>
            </a:pPr>
            <a:r>
              <a:rPr lang="en-US" b="1"/>
              <a:t>Practical Suggestions:</a:t>
            </a:r>
            <a:endParaRPr/>
          </a:p>
          <a:p>
            <a:pPr marL="285750" lvl="0" indent="-285750" algn="l" rtl="0">
              <a:spcBef>
                <a:spcPts val="1000"/>
              </a:spcBef>
              <a:spcAft>
                <a:spcPts val="0"/>
              </a:spcAft>
              <a:buSzPts val="1440"/>
              <a:buFont typeface="Arial"/>
              <a:buChar char="•"/>
            </a:pPr>
            <a:r>
              <a:rPr lang="en-US" b="1"/>
              <a:t>Before: </a:t>
            </a:r>
            <a:r>
              <a:rPr lang="en-US"/>
              <a:t>Clearly outline methods and opportunities for connection; set the tone with diverse curriculum, accessible materials, and inclusive syllabi statements; invite students to “tell their story” at the beginning of each course</a:t>
            </a:r>
            <a:endParaRPr/>
          </a:p>
          <a:p>
            <a:pPr marL="285750" lvl="0" indent="-285750" algn="l" rtl="0">
              <a:spcBef>
                <a:spcPts val="1000"/>
              </a:spcBef>
              <a:spcAft>
                <a:spcPts val="0"/>
              </a:spcAft>
              <a:buSzPts val="1440"/>
              <a:buFont typeface="Arial"/>
              <a:buChar char="•"/>
            </a:pPr>
            <a:r>
              <a:rPr lang="en-US" b="1"/>
              <a:t>During: </a:t>
            </a:r>
            <a:r>
              <a:rPr lang="en-US"/>
              <a:t>develop classroom expectations; offer multiple ways to demonstrate mastery and learning; assign groups; respect names and pronouns</a:t>
            </a:r>
            <a:endParaRPr/>
          </a:p>
          <a:p>
            <a:pPr marL="285750" lvl="0" indent="-285750" algn="l" rtl="0">
              <a:spcBef>
                <a:spcPts val="1000"/>
              </a:spcBef>
              <a:spcAft>
                <a:spcPts val="0"/>
              </a:spcAft>
              <a:buSzPts val="1440"/>
              <a:buFont typeface="Arial"/>
              <a:buChar char="•"/>
            </a:pPr>
            <a:r>
              <a:rPr lang="en-US" b="1"/>
              <a:t>After: </a:t>
            </a:r>
            <a:r>
              <a:rPr lang="en-US"/>
              <a:t>cultivate an “open door environment”; utilize empathic listening; embrace small talk; consider physical spaces</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1"/>
          <p:cNvSpPr txBox="1">
            <a:spLocks noGrp="1"/>
          </p:cNvSpPr>
          <p:nvPr>
            <p:ph type="title"/>
          </p:nvPr>
        </p:nvSpPr>
        <p:spPr>
          <a:xfrm>
            <a:off x="677335" y="609600"/>
            <a:ext cx="8596668" cy="80772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Trebuchet MS"/>
              <a:buNone/>
            </a:pPr>
            <a:r>
              <a:rPr lang="en-US"/>
              <a:t>Belonging in Practice:</a:t>
            </a:r>
            <a:endParaRPr/>
          </a:p>
        </p:txBody>
      </p:sp>
      <p:sp>
        <p:nvSpPr>
          <p:cNvPr id="261" name="Google Shape;261;p11"/>
          <p:cNvSpPr txBox="1">
            <a:spLocks noGrp="1"/>
          </p:cNvSpPr>
          <p:nvPr>
            <p:ph type="body" idx="1"/>
          </p:nvPr>
        </p:nvSpPr>
        <p:spPr>
          <a:xfrm>
            <a:off x="677335" y="1531620"/>
            <a:ext cx="8596668" cy="450974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440"/>
              <a:buNone/>
            </a:pPr>
            <a:r>
              <a:rPr lang="en-US" b="1"/>
              <a:t>Guiding Questions</a:t>
            </a:r>
            <a:endParaRPr/>
          </a:p>
          <a:p>
            <a:pPr marL="285750" lvl="0" indent="-285750" algn="l" rtl="0">
              <a:spcBef>
                <a:spcPts val="1000"/>
              </a:spcBef>
              <a:spcAft>
                <a:spcPts val="0"/>
              </a:spcAft>
              <a:buSzPts val="1440"/>
              <a:buFont typeface="Arial"/>
              <a:buChar char="•"/>
            </a:pPr>
            <a:r>
              <a:rPr lang="en-US"/>
              <a:t>How do we handle “hot moments” in the classroom?</a:t>
            </a:r>
            <a:endParaRPr/>
          </a:p>
          <a:p>
            <a:pPr marL="285750" lvl="0" indent="-285750" algn="l" rtl="0">
              <a:spcBef>
                <a:spcPts val="1000"/>
              </a:spcBef>
              <a:spcAft>
                <a:spcPts val="0"/>
              </a:spcAft>
              <a:buSzPts val="1440"/>
              <a:buFont typeface="Arial"/>
              <a:buChar char="•"/>
            </a:pPr>
            <a:r>
              <a:rPr lang="en-US"/>
              <a:t>How do we actively support students in stressful times?</a:t>
            </a:r>
            <a:endParaRPr/>
          </a:p>
          <a:p>
            <a:pPr marL="285750" lvl="0" indent="-285750" algn="l" rtl="0">
              <a:spcBef>
                <a:spcPts val="1000"/>
              </a:spcBef>
              <a:spcAft>
                <a:spcPts val="0"/>
              </a:spcAft>
              <a:buSzPts val="1440"/>
              <a:buFont typeface="Arial"/>
              <a:buChar char="•"/>
            </a:pPr>
            <a:r>
              <a:rPr lang="en-US"/>
              <a:t>How do we foster a sense of belonging?</a:t>
            </a:r>
            <a:endParaRPr/>
          </a:p>
          <a:p>
            <a:pPr marL="0" lvl="0" indent="0" algn="l" rtl="0">
              <a:spcBef>
                <a:spcPts val="1000"/>
              </a:spcBef>
              <a:spcAft>
                <a:spcPts val="0"/>
              </a:spcAft>
              <a:buSzPts val="1440"/>
              <a:buNone/>
            </a:pPr>
            <a:r>
              <a:rPr lang="en-US" b="1"/>
              <a:t>Practical Suggestions for handling “hot moments”:</a:t>
            </a:r>
            <a:endParaRPr/>
          </a:p>
          <a:p>
            <a:pPr marL="285750" lvl="0" indent="-285750" algn="l" rtl="0">
              <a:spcBef>
                <a:spcPts val="1000"/>
              </a:spcBef>
              <a:spcAft>
                <a:spcPts val="0"/>
              </a:spcAft>
              <a:buSzPts val="1440"/>
              <a:buFont typeface="Arial"/>
              <a:buChar char="•"/>
            </a:pPr>
            <a:r>
              <a:rPr lang="en-US"/>
              <a:t>Manage your emotions and reactions</a:t>
            </a:r>
            <a:endParaRPr/>
          </a:p>
          <a:p>
            <a:pPr marL="285750" lvl="0" indent="-285750" algn="l" rtl="0">
              <a:spcBef>
                <a:spcPts val="1000"/>
              </a:spcBef>
              <a:spcAft>
                <a:spcPts val="0"/>
              </a:spcAft>
              <a:buSzPts val="1440"/>
              <a:buFont typeface="Arial"/>
              <a:buChar char="•"/>
            </a:pPr>
            <a:r>
              <a:rPr lang="en-US"/>
              <a:t>Promote “here and now” awareness of emotions</a:t>
            </a:r>
            <a:endParaRPr/>
          </a:p>
          <a:p>
            <a:pPr marL="285750" lvl="0" indent="-285750" algn="l" rtl="0">
              <a:spcBef>
                <a:spcPts val="1000"/>
              </a:spcBef>
              <a:spcAft>
                <a:spcPts val="0"/>
              </a:spcAft>
              <a:buSzPts val="1440"/>
              <a:buFont typeface="Arial"/>
              <a:buChar char="•"/>
            </a:pPr>
            <a:r>
              <a:rPr lang="en-US"/>
              <a:t>Utilize empathic listening</a:t>
            </a:r>
            <a:endParaRPr/>
          </a:p>
          <a:p>
            <a:pPr marL="285750" lvl="0" indent="-285750" algn="l" rtl="0">
              <a:spcBef>
                <a:spcPts val="1000"/>
              </a:spcBef>
              <a:spcAft>
                <a:spcPts val="0"/>
              </a:spcAft>
              <a:buSzPts val="1440"/>
              <a:buFont typeface="Arial"/>
              <a:buChar char="•"/>
            </a:pPr>
            <a:r>
              <a:rPr lang="en-US"/>
              <a:t>Encourage student reflection and active engagement</a:t>
            </a:r>
            <a:endParaRPr/>
          </a:p>
          <a:p>
            <a:pPr marL="285750" lvl="0" indent="-285750" algn="l" rtl="0">
              <a:spcBef>
                <a:spcPts val="1000"/>
              </a:spcBef>
              <a:spcAft>
                <a:spcPts val="0"/>
              </a:spcAft>
              <a:buSzPts val="1440"/>
              <a:buFont typeface="Arial"/>
              <a:buChar char="•"/>
            </a:pPr>
            <a:r>
              <a:rPr lang="en-US"/>
              <a:t>Don’t avoid the issue!</a:t>
            </a:r>
            <a:endParaRPr/>
          </a:p>
          <a:p>
            <a:pPr marL="285750" lvl="0" indent="-285750" algn="l" rtl="0">
              <a:spcBef>
                <a:spcPts val="1000"/>
              </a:spcBef>
              <a:spcAft>
                <a:spcPts val="0"/>
              </a:spcAft>
              <a:buSzPts val="1440"/>
              <a:buFont typeface="Arial"/>
              <a:buChar char="•"/>
            </a:pPr>
            <a:r>
              <a:rPr lang="en-US"/>
              <a:t>Have a fallback plan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2"/>
          <p:cNvSpPr txBox="1">
            <a:spLocks noGrp="1"/>
          </p:cNvSpPr>
          <p:nvPr>
            <p:ph type="title"/>
          </p:nvPr>
        </p:nvSpPr>
        <p:spPr>
          <a:xfrm>
            <a:off x="677335" y="609600"/>
            <a:ext cx="8596668" cy="80772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Trebuchet MS"/>
              <a:buNone/>
            </a:pPr>
            <a:r>
              <a:rPr lang="en-US"/>
              <a:t>Belonging in Practice II:</a:t>
            </a:r>
            <a:endParaRPr/>
          </a:p>
        </p:txBody>
      </p:sp>
      <p:sp>
        <p:nvSpPr>
          <p:cNvPr id="268" name="Google Shape;268;p12"/>
          <p:cNvSpPr txBox="1">
            <a:spLocks noGrp="1"/>
          </p:cNvSpPr>
          <p:nvPr>
            <p:ph type="body" idx="1"/>
          </p:nvPr>
        </p:nvSpPr>
        <p:spPr>
          <a:xfrm>
            <a:off x="677335" y="1531620"/>
            <a:ext cx="8596668" cy="450974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440"/>
              <a:buNone/>
            </a:pPr>
            <a:r>
              <a:rPr lang="en-US" b="1"/>
              <a:t>Practical Suggestions for supporting students in stressful times:</a:t>
            </a:r>
            <a:endParaRPr/>
          </a:p>
          <a:p>
            <a:pPr marL="285750" lvl="0" indent="-285750" algn="l" rtl="0">
              <a:spcBef>
                <a:spcPts val="1000"/>
              </a:spcBef>
              <a:spcAft>
                <a:spcPts val="0"/>
              </a:spcAft>
              <a:buSzPts val="1440"/>
              <a:buFont typeface="Arial"/>
              <a:buChar char="•"/>
            </a:pPr>
            <a:r>
              <a:rPr lang="en-US"/>
              <a:t>Notice, Ask, Refer</a:t>
            </a:r>
            <a:endParaRPr/>
          </a:p>
          <a:p>
            <a:pPr marL="285750" lvl="0" indent="-285750" algn="l" rtl="0">
              <a:spcBef>
                <a:spcPts val="1000"/>
              </a:spcBef>
              <a:spcAft>
                <a:spcPts val="0"/>
              </a:spcAft>
              <a:buSzPts val="1440"/>
              <a:buFont typeface="Arial"/>
              <a:buChar char="•"/>
            </a:pPr>
            <a:r>
              <a:rPr lang="en-US"/>
              <a:t>Be honest and encouraging, rather than reassuring</a:t>
            </a:r>
            <a:endParaRPr/>
          </a:p>
          <a:p>
            <a:pPr marL="285750" lvl="0" indent="-285750" algn="l" rtl="0">
              <a:spcBef>
                <a:spcPts val="1000"/>
              </a:spcBef>
              <a:spcAft>
                <a:spcPts val="0"/>
              </a:spcAft>
              <a:buSzPts val="1440"/>
              <a:buFont typeface="Arial"/>
              <a:buChar char="•"/>
            </a:pPr>
            <a:r>
              <a:rPr lang="en-US"/>
              <a:t>Encourage tolerance and active engagement of anxiety, not avoidance</a:t>
            </a:r>
            <a:endParaRPr/>
          </a:p>
          <a:p>
            <a:pPr marL="285750" lvl="0" indent="-285750" algn="l" rtl="0">
              <a:spcBef>
                <a:spcPts val="1000"/>
              </a:spcBef>
              <a:spcAft>
                <a:spcPts val="0"/>
              </a:spcAft>
              <a:buSzPts val="1440"/>
              <a:buFont typeface="Arial"/>
              <a:buChar char="•"/>
            </a:pPr>
            <a:r>
              <a:rPr lang="en-US"/>
              <a:t>Model good coping behaviors for students</a:t>
            </a:r>
            <a:endParaRPr/>
          </a:p>
          <a:p>
            <a:pPr marL="285750" lvl="0" indent="-285750" algn="l" rtl="0">
              <a:spcBef>
                <a:spcPts val="1000"/>
              </a:spcBef>
              <a:spcAft>
                <a:spcPts val="0"/>
              </a:spcAft>
              <a:buSzPts val="1440"/>
              <a:buFont typeface="Arial"/>
              <a:buChar char="•"/>
            </a:pPr>
            <a:r>
              <a:rPr lang="en-US"/>
              <a:t>Take care of yourself and know your limits!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677335" y="412778"/>
            <a:ext cx="8596668" cy="80772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Trebuchet MS"/>
              <a:buNone/>
            </a:pPr>
            <a:r>
              <a:rPr lang="en-US"/>
              <a:t>Belonging in Practice III:</a:t>
            </a:r>
            <a:endParaRPr/>
          </a:p>
        </p:txBody>
      </p:sp>
      <p:sp>
        <p:nvSpPr>
          <p:cNvPr id="275" name="Google Shape;275;p13"/>
          <p:cNvSpPr txBox="1">
            <a:spLocks noGrp="1"/>
          </p:cNvSpPr>
          <p:nvPr>
            <p:ph type="body" idx="1"/>
          </p:nvPr>
        </p:nvSpPr>
        <p:spPr>
          <a:xfrm>
            <a:off x="677335" y="1531620"/>
            <a:ext cx="8596668" cy="4913602"/>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SzPts val="1440"/>
              <a:buNone/>
            </a:pPr>
            <a:r>
              <a:rPr lang="en-US" b="1"/>
              <a:t>Practical Suggestions for fostering a sense of belonging:</a:t>
            </a:r>
            <a:endParaRPr/>
          </a:p>
          <a:p>
            <a:pPr marL="285750" lvl="0" indent="-285750" algn="l" rtl="0">
              <a:spcBef>
                <a:spcPts val="1000"/>
              </a:spcBef>
              <a:spcAft>
                <a:spcPts val="0"/>
              </a:spcAft>
              <a:buSzPts val="1440"/>
              <a:buFont typeface="Arial"/>
              <a:buChar char="•"/>
            </a:pPr>
            <a:r>
              <a:rPr lang="en-US"/>
              <a:t>Address unconscious bias</a:t>
            </a:r>
            <a:endParaRPr/>
          </a:p>
          <a:p>
            <a:pPr marL="742950" lvl="1" indent="-285750" algn="l" rtl="0">
              <a:spcBef>
                <a:spcPts val="1000"/>
              </a:spcBef>
              <a:spcAft>
                <a:spcPts val="0"/>
              </a:spcAft>
              <a:buSzPts val="1280"/>
              <a:buFont typeface="Arial"/>
              <a:buChar char="•"/>
            </a:pPr>
            <a:r>
              <a:rPr lang="en-US" sz="1600">
                <a:solidFill>
                  <a:schemeClr val="dk1"/>
                </a:solidFill>
              </a:rPr>
              <a:t>Understood here as underlying attitudes and stereotypes</a:t>
            </a:r>
            <a:endParaRPr/>
          </a:p>
          <a:p>
            <a:pPr marL="742950" lvl="1" indent="-285750" algn="l" rtl="0">
              <a:spcBef>
                <a:spcPts val="1000"/>
              </a:spcBef>
              <a:spcAft>
                <a:spcPts val="0"/>
              </a:spcAft>
              <a:buSzPts val="1280"/>
              <a:buFont typeface="Arial"/>
              <a:buChar char="•"/>
            </a:pPr>
            <a:r>
              <a:rPr lang="en-US" sz="1600">
                <a:solidFill>
                  <a:schemeClr val="dk1"/>
                </a:solidFill>
              </a:rPr>
              <a:t>Impacts how we understand and engage with others (colleagues and students)</a:t>
            </a:r>
            <a:endParaRPr/>
          </a:p>
          <a:p>
            <a:pPr marL="285750" lvl="0" indent="-285750" algn="l" rtl="0">
              <a:spcBef>
                <a:spcPts val="1000"/>
              </a:spcBef>
              <a:spcAft>
                <a:spcPts val="0"/>
              </a:spcAft>
              <a:buSzPts val="1440"/>
              <a:buFont typeface="Arial"/>
              <a:buChar char="•"/>
            </a:pPr>
            <a:r>
              <a:rPr lang="en-US"/>
              <a:t>Recognize and respond to microaggressions</a:t>
            </a:r>
            <a:endParaRPr/>
          </a:p>
          <a:p>
            <a:pPr marL="742950" lvl="1" indent="-285750" algn="l" rtl="0">
              <a:spcBef>
                <a:spcPts val="1000"/>
              </a:spcBef>
              <a:spcAft>
                <a:spcPts val="0"/>
              </a:spcAft>
              <a:buSzPts val="1280"/>
              <a:buFont typeface="Arial"/>
              <a:buChar char="•"/>
            </a:pPr>
            <a:r>
              <a:rPr lang="en-US" sz="1600">
                <a:solidFill>
                  <a:schemeClr val="dk1"/>
                </a:solidFill>
              </a:rPr>
              <a:t>Defined as </a:t>
            </a:r>
            <a:r>
              <a:rPr lang="en-US" sz="1600" b="0" i="0">
                <a:solidFill>
                  <a:schemeClr val="dk1"/>
                </a:solidFill>
              </a:rPr>
              <a:t>indirect, subtle, or unintentional discrimination against members of a marginalized group</a:t>
            </a:r>
            <a:endParaRPr/>
          </a:p>
          <a:p>
            <a:pPr marL="742950" lvl="1" indent="-285750" algn="l" rtl="0">
              <a:spcBef>
                <a:spcPts val="1000"/>
              </a:spcBef>
              <a:spcAft>
                <a:spcPts val="0"/>
              </a:spcAft>
              <a:buSzPts val="1280"/>
              <a:buFont typeface="Arial"/>
              <a:buChar char="•"/>
            </a:pPr>
            <a:r>
              <a:rPr lang="en-US" sz="1600">
                <a:solidFill>
                  <a:schemeClr val="dk1"/>
                </a:solidFill>
              </a:rPr>
              <a:t>Although possibly done without any conscious intent to injure or malice, the impact is felt in a negative way</a:t>
            </a:r>
            <a:endParaRPr/>
          </a:p>
          <a:p>
            <a:pPr marL="742950" lvl="1" indent="-285750" algn="l" rtl="0">
              <a:spcBef>
                <a:spcPts val="1000"/>
              </a:spcBef>
              <a:spcAft>
                <a:spcPts val="0"/>
              </a:spcAft>
              <a:buSzPts val="1280"/>
              <a:buFont typeface="Arial"/>
              <a:buChar char="•"/>
            </a:pPr>
            <a:r>
              <a:rPr lang="en-US" sz="1600">
                <a:solidFill>
                  <a:schemeClr val="dk1"/>
                </a:solidFill>
              </a:rPr>
              <a:t>5 General Tips on how to respond:</a:t>
            </a:r>
            <a:endParaRPr/>
          </a:p>
          <a:p>
            <a:pPr marL="1200150" lvl="2" indent="-285750" algn="l" rtl="0">
              <a:spcBef>
                <a:spcPts val="1000"/>
              </a:spcBef>
              <a:spcAft>
                <a:spcPts val="0"/>
              </a:spcAft>
              <a:buSzPts val="960"/>
              <a:buFont typeface="Trebuchet MS"/>
              <a:buAutoNum type="arabicPeriod"/>
            </a:pPr>
            <a:r>
              <a:rPr lang="en-US" sz="1200">
                <a:solidFill>
                  <a:schemeClr val="dk1"/>
                </a:solidFill>
              </a:rPr>
              <a:t>Remain calm and notice your breathing</a:t>
            </a:r>
            <a:endParaRPr/>
          </a:p>
          <a:p>
            <a:pPr marL="1200150" lvl="2" indent="-285750" algn="l" rtl="0">
              <a:spcBef>
                <a:spcPts val="1000"/>
              </a:spcBef>
              <a:spcAft>
                <a:spcPts val="0"/>
              </a:spcAft>
              <a:buSzPts val="960"/>
              <a:buFont typeface="Trebuchet MS"/>
              <a:buAutoNum type="arabicPeriod"/>
            </a:pPr>
            <a:r>
              <a:rPr lang="en-US" sz="1200">
                <a:solidFill>
                  <a:schemeClr val="dk1"/>
                </a:solidFill>
              </a:rPr>
              <a:t>Give people the benefit of the doubt</a:t>
            </a:r>
            <a:endParaRPr/>
          </a:p>
          <a:p>
            <a:pPr marL="1200150" lvl="2" indent="-285750" algn="l" rtl="0">
              <a:spcBef>
                <a:spcPts val="1000"/>
              </a:spcBef>
              <a:spcAft>
                <a:spcPts val="0"/>
              </a:spcAft>
              <a:buSzPts val="960"/>
              <a:buFont typeface="Trebuchet MS"/>
              <a:buAutoNum type="arabicPeriod"/>
            </a:pPr>
            <a:r>
              <a:rPr lang="en-US" sz="1200">
                <a:solidFill>
                  <a:schemeClr val="dk1"/>
                </a:solidFill>
              </a:rPr>
              <a:t>Focus on the statement or action, not the person</a:t>
            </a:r>
            <a:endParaRPr/>
          </a:p>
          <a:p>
            <a:pPr marL="1200150" lvl="2" indent="-285750" algn="l" rtl="0">
              <a:spcBef>
                <a:spcPts val="1000"/>
              </a:spcBef>
              <a:spcAft>
                <a:spcPts val="0"/>
              </a:spcAft>
              <a:buSzPts val="960"/>
              <a:buFont typeface="Trebuchet MS"/>
              <a:buAutoNum type="arabicPeriod"/>
            </a:pPr>
            <a:r>
              <a:rPr lang="en-US" sz="1200">
                <a:solidFill>
                  <a:schemeClr val="dk1"/>
                </a:solidFill>
              </a:rPr>
              <a:t>Be clear why the microaggression is a problem</a:t>
            </a:r>
            <a:endParaRPr/>
          </a:p>
          <a:p>
            <a:pPr marL="1200150" lvl="2" indent="-285750" algn="l" rtl="0">
              <a:spcBef>
                <a:spcPts val="1000"/>
              </a:spcBef>
              <a:spcAft>
                <a:spcPts val="0"/>
              </a:spcAft>
              <a:buSzPts val="960"/>
              <a:buFont typeface="Trebuchet MS"/>
              <a:buAutoNum type="arabicPeriod"/>
            </a:pPr>
            <a:r>
              <a:rPr lang="en-US" sz="1200">
                <a:solidFill>
                  <a:schemeClr val="dk1"/>
                </a:solidFill>
              </a:rPr>
              <a:t>Develop your own method for responding to microaggressions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4"/>
          <p:cNvSpPr txBox="1">
            <a:spLocks noGrp="1"/>
          </p:cNvSpPr>
          <p:nvPr>
            <p:ph type="title"/>
          </p:nvPr>
        </p:nvSpPr>
        <p:spPr>
          <a:xfrm>
            <a:off x="677335" y="609600"/>
            <a:ext cx="8596668" cy="80772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Trebuchet MS"/>
              <a:buNone/>
            </a:pPr>
            <a:r>
              <a:rPr lang="en-US"/>
              <a:t>Belonging in Practice IV:</a:t>
            </a:r>
            <a:endParaRPr/>
          </a:p>
        </p:txBody>
      </p:sp>
      <p:sp>
        <p:nvSpPr>
          <p:cNvPr id="282" name="Google Shape;282;p14"/>
          <p:cNvSpPr txBox="1">
            <a:spLocks noGrp="1"/>
          </p:cNvSpPr>
          <p:nvPr>
            <p:ph type="body" idx="1"/>
          </p:nvPr>
        </p:nvSpPr>
        <p:spPr>
          <a:xfrm>
            <a:off x="677335" y="1531620"/>
            <a:ext cx="8596668" cy="450974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440"/>
              <a:buNone/>
            </a:pPr>
            <a:r>
              <a:rPr lang="en-US" b="1"/>
              <a:t>Practical Suggestions for fostering a sense of belonging:</a:t>
            </a:r>
            <a:endParaRPr/>
          </a:p>
          <a:p>
            <a:pPr marL="285750" lvl="0" indent="-285750" algn="l" rtl="0">
              <a:spcBef>
                <a:spcPts val="1000"/>
              </a:spcBef>
              <a:spcAft>
                <a:spcPts val="0"/>
              </a:spcAft>
              <a:buSzPts val="1440"/>
              <a:buFont typeface="Arial"/>
              <a:buChar char="•"/>
            </a:pPr>
            <a:r>
              <a:rPr lang="en-US"/>
              <a:t>Be an ally by:</a:t>
            </a:r>
            <a:endParaRPr/>
          </a:p>
          <a:p>
            <a:pPr marL="800100" lvl="1" indent="-342900" algn="l" rtl="0">
              <a:spcBef>
                <a:spcPts val="1000"/>
              </a:spcBef>
              <a:spcAft>
                <a:spcPts val="0"/>
              </a:spcAft>
              <a:buSzPts val="1280"/>
              <a:buFont typeface="Trebuchet MS"/>
              <a:buAutoNum type="arabicPeriod"/>
            </a:pPr>
            <a:r>
              <a:rPr lang="en-US" sz="1600">
                <a:solidFill>
                  <a:schemeClr val="dk1"/>
                </a:solidFill>
              </a:rPr>
              <a:t>Knowing your privilege and use it to help marginalized groups</a:t>
            </a:r>
            <a:endParaRPr/>
          </a:p>
          <a:p>
            <a:pPr marL="800100" lvl="1" indent="-342900" algn="l" rtl="0">
              <a:spcBef>
                <a:spcPts val="1000"/>
              </a:spcBef>
              <a:spcAft>
                <a:spcPts val="0"/>
              </a:spcAft>
              <a:buSzPts val="1280"/>
              <a:buFont typeface="Trebuchet MS"/>
              <a:buAutoNum type="arabicPeriod"/>
            </a:pPr>
            <a:r>
              <a:rPr lang="en-US" sz="1600">
                <a:solidFill>
                  <a:schemeClr val="dk1"/>
                </a:solidFill>
              </a:rPr>
              <a:t>Listen to diverse groups and educate yourself</a:t>
            </a:r>
            <a:endParaRPr/>
          </a:p>
          <a:p>
            <a:pPr marL="800100" lvl="1" indent="-342900" algn="l" rtl="0">
              <a:spcBef>
                <a:spcPts val="1000"/>
              </a:spcBef>
              <a:spcAft>
                <a:spcPts val="0"/>
              </a:spcAft>
              <a:buSzPts val="1280"/>
              <a:buFont typeface="Trebuchet MS"/>
              <a:buAutoNum type="arabicPeriod"/>
            </a:pPr>
            <a:r>
              <a:rPr lang="en-US" sz="1600">
                <a:solidFill>
                  <a:schemeClr val="dk1"/>
                </a:solidFill>
              </a:rPr>
              <a:t>Advocate for diverse groups – do not speak </a:t>
            </a:r>
            <a:r>
              <a:rPr lang="en-US" sz="1600" i="1">
                <a:solidFill>
                  <a:schemeClr val="dk1"/>
                </a:solidFill>
              </a:rPr>
              <a:t>over</a:t>
            </a:r>
            <a:r>
              <a:rPr lang="en-US" sz="1600">
                <a:solidFill>
                  <a:schemeClr val="dk1"/>
                </a:solidFill>
              </a:rPr>
              <a:t> them!</a:t>
            </a:r>
            <a:endParaRPr/>
          </a:p>
          <a:p>
            <a:pPr marL="800100" lvl="1" indent="-342900" algn="l" rtl="0">
              <a:spcBef>
                <a:spcPts val="1000"/>
              </a:spcBef>
              <a:spcAft>
                <a:spcPts val="0"/>
              </a:spcAft>
              <a:buSzPts val="1280"/>
              <a:buFont typeface="Trebuchet MS"/>
              <a:buAutoNum type="arabicPeriod"/>
            </a:pPr>
            <a:r>
              <a:rPr lang="en-US" sz="1600">
                <a:solidFill>
                  <a:schemeClr val="dk1"/>
                </a:solidFill>
              </a:rPr>
              <a:t>Apologize when you make mistakes (consider impact over intent)</a:t>
            </a:r>
            <a:endParaRPr/>
          </a:p>
          <a:p>
            <a:pPr marL="800100" lvl="1" indent="-342900" algn="l" rtl="0">
              <a:spcBef>
                <a:spcPts val="1000"/>
              </a:spcBef>
              <a:spcAft>
                <a:spcPts val="0"/>
              </a:spcAft>
              <a:buSzPts val="1280"/>
              <a:buFont typeface="Trebuchet MS"/>
              <a:buAutoNum type="arabicPeriod"/>
            </a:pPr>
            <a:r>
              <a:rPr lang="en-US" sz="1600">
                <a:solidFill>
                  <a:schemeClr val="dk1"/>
                </a:solidFill>
              </a:rPr>
              <a:t>Being an ally is about action!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6D79A5-D2C4-B162-A9AE-57A27858CDB2}"/>
              </a:ext>
            </a:extLst>
          </p:cNvPr>
          <p:cNvPicPr>
            <a:picLocks noChangeAspect="1"/>
          </p:cNvPicPr>
          <p:nvPr/>
        </p:nvPicPr>
        <p:blipFill>
          <a:blip r:embed="rId3"/>
          <a:stretch>
            <a:fillRect/>
          </a:stretch>
        </p:blipFill>
        <p:spPr>
          <a:xfrm>
            <a:off x="0" y="381000"/>
            <a:ext cx="12192000" cy="6096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316295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endParaRPr/>
          </a:p>
        </p:txBody>
      </p:sp>
      <p:sp>
        <p:nvSpPr>
          <p:cNvPr id="297" name="Google Shape;297;p16"/>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p:txBody>
      </p:sp>
      <p:sp>
        <p:nvSpPr>
          <p:cNvPr id="298" name="Google Shape;298;p16"/>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p:txBody>
      </p:sp>
      <p:pic>
        <p:nvPicPr>
          <p:cNvPr id="299" name="Google Shape;299;p16"/>
          <p:cNvPicPr preferRelativeResize="0"/>
          <p:nvPr/>
        </p:nvPicPr>
        <p:blipFill rotWithShape="1">
          <a:blip r:embed="rId3">
            <a:alphaModFix/>
          </a:blip>
          <a:srcRect/>
          <a:stretch/>
        </p:blipFill>
        <p:spPr>
          <a:xfrm>
            <a:off x="0" y="0"/>
            <a:ext cx="12449908" cy="68854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FF123-428B-9F16-4B06-D77B9E2875EA}"/>
              </a:ext>
            </a:extLst>
          </p:cNvPr>
          <p:cNvSpPr>
            <a:spLocks noGrp="1"/>
          </p:cNvSpPr>
          <p:nvPr>
            <p:ph type="title"/>
          </p:nvPr>
        </p:nvSpPr>
        <p:spPr>
          <a:xfrm>
            <a:off x="677335" y="310207"/>
            <a:ext cx="9788689" cy="1826581"/>
          </a:xfrm>
        </p:spPr>
        <p:txBody>
          <a:bodyPr/>
          <a:lstStyle/>
          <a:p>
            <a:r>
              <a:rPr lang="en-US" dirty="0"/>
              <a:t>Questions?  Discussion?  Collaboration?</a:t>
            </a:r>
          </a:p>
        </p:txBody>
      </p:sp>
      <p:sp>
        <p:nvSpPr>
          <p:cNvPr id="6" name="Text Placeholder 5">
            <a:extLst>
              <a:ext uri="{FF2B5EF4-FFF2-40B4-BE49-F238E27FC236}">
                <a16:creationId xmlns:a16="http://schemas.microsoft.com/office/drawing/2014/main" id="{7F471423-46C7-7EA0-0D57-C053CAA7C4F2}"/>
              </a:ext>
            </a:extLst>
          </p:cNvPr>
          <p:cNvSpPr>
            <a:spLocks noGrp="1"/>
          </p:cNvSpPr>
          <p:nvPr>
            <p:ph type="body" idx="1"/>
          </p:nvPr>
        </p:nvSpPr>
        <p:spPr>
          <a:xfrm>
            <a:off x="677335" y="3073220"/>
            <a:ext cx="8596668" cy="1300475"/>
          </a:xfrm>
        </p:spPr>
        <p:txBody>
          <a:bodyPr>
            <a:normAutofit/>
          </a:bodyPr>
          <a:lstStyle/>
          <a:p>
            <a:r>
              <a:rPr lang="en-US" sz="2800" dirty="0"/>
              <a:t>Amy Johnson - </a:t>
            </a:r>
            <a:r>
              <a:rPr lang="en-US" sz="2800" dirty="0">
                <a:hlinkClick r:id="rId3"/>
              </a:rPr>
              <a:t>amjohnson@campbell.edu</a:t>
            </a:r>
            <a:endParaRPr lang="en-US" sz="2800" dirty="0"/>
          </a:p>
          <a:p>
            <a:r>
              <a:rPr lang="en-US" sz="2800" dirty="0"/>
              <a:t>Devlyn McCreight - </a:t>
            </a:r>
            <a:r>
              <a:rPr lang="en-US" sz="2800" dirty="0">
                <a:hlinkClick r:id="rId4"/>
              </a:rPr>
              <a:t>dmccreight@campbell.edu</a:t>
            </a:r>
            <a:endParaRPr lang="en-US" sz="2800" dirty="0"/>
          </a:p>
        </p:txBody>
      </p:sp>
    </p:spTree>
    <p:extLst>
      <p:ext uri="{BB962C8B-B14F-4D97-AF65-F5344CB8AC3E}">
        <p14:creationId xmlns:p14="http://schemas.microsoft.com/office/powerpoint/2010/main" val="2713918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669E-A77E-BD18-592A-0AE0FE93AFDB}"/>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FC5D3BC9-D246-3A85-65AC-9FDCF08352AF}"/>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8469709E-2D62-255C-10BB-D55EFCBD05CF}"/>
              </a:ext>
            </a:extLst>
          </p:cNvPr>
          <p:cNvPicPr>
            <a:picLocks noChangeAspect="1"/>
          </p:cNvPicPr>
          <p:nvPr/>
        </p:nvPicPr>
        <p:blipFill>
          <a:blip r:embed="rId3"/>
          <a:stretch>
            <a:fillRect/>
          </a:stretch>
        </p:blipFill>
        <p:spPr>
          <a:xfrm>
            <a:off x="379443" y="192189"/>
            <a:ext cx="9081797" cy="6371448"/>
          </a:xfrm>
          <a:prstGeom prst="rect">
            <a:avLst/>
          </a:prstGeom>
        </p:spPr>
      </p:pic>
    </p:spTree>
    <p:extLst>
      <p:ext uri="{BB962C8B-B14F-4D97-AF65-F5344CB8AC3E}">
        <p14:creationId xmlns:p14="http://schemas.microsoft.com/office/powerpoint/2010/main" val="226269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grpSp>
        <p:nvGrpSpPr>
          <p:cNvPr id="2" name="Group 1">
            <a:extLst>
              <a:ext uri="{FF2B5EF4-FFF2-40B4-BE49-F238E27FC236}">
                <a16:creationId xmlns:a16="http://schemas.microsoft.com/office/drawing/2014/main" id="{A01BA1D3-8F4C-2746-C38D-04DF7203D505}"/>
              </a:ext>
            </a:extLst>
          </p:cNvPr>
          <p:cNvGrpSpPr/>
          <p:nvPr/>
        </p:nvGrpSpPr>
        <p:grpSpPr>
          <a:xfrm>
            <a:off x="-1" y="6479"/>
            <a:ext cx="12191980" cy="6857990"/>
            <a:chOff x="-1" y="6479"/>
            <a:chExt cx="12191980" cy="6857990"/>
          </a:xfrm>
        </p:grpSpPr>
        <p:pic>
          <p:nvPicPr>
            <p:cNvPr id="165" name="Google Shape;165;p2" descr="Mental Health Awareness - Heels Care Network"/>
            <p:cNvPicPr preferRelativeResize="0"/>
            <p:nvPr/>
          </p:nvPicPr>
          <p:blipFill rotWithShape="1">
            <a:blip r:embed="rId3">
              <a:alphaModFix/>
            </a:blip>
            <a:srcRect l="7848" r="3262"/>
            <a:stretch/>
          </p:blipFill>
          <p:spPr>
            <a:xfrm>
              <a:off x="-1" y="6479"/>
              <a:ext cx="12191980" cy="6857990"/>
            </a:xfrm>
            <a:prstGeom prst="rect">
              <a:avLst/>
            </a:prstGeom>
            <a:noFill/>
            <a:ln>
              <a:noFill/>
            </a:ln>
          </p:spPr>
        </p:pic>
        <p:sp>
          <p:nvSpPr>
            <p:cNvPr id="166" name="Google Shape;166;p2"/>
            <p:cNvSpPr txBox="1"/>
            <p:nvPr/>
          </p:nvSpPr>
          <p:spPr>
            <a:xfrm rot="-2309600">
              <a:off x="3395583" y="147573"/>
              <a:ext cx="156151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1" u="none" strike="noStrike" cap="none">
                  <a:solidFill>
                    <a:schemeClr val="lt1"/>
                  </a:solidFill>
                  <a:latin typeface="Trebuchet MS"/>
                  <a:ea typeface="Trebuchet MS"/>
                  <a:cs typeface="Trebuchet MS"/>
                  <a:sym typeface="Trebuchet MS"/>
                </a:rPr>
                <a:t>Anxiety</a:t>
              </a:r>
              <a:endParaRPr/>
            </a:p>
          </p:txBody>
        </p:sp>
        <p:sp>
          <p:nvSpPr>
            <p:cNvPr id="167" name="Google Shape;167;p2"/>
            <p:cNvSpPr txBox="1"/>
            <p:nvPr/>
          </p:nvSpPr>
          <p:spPr>
            <a:xfrm rot="2301845">
              <a:off x="6758151" y="1281290"/>
              <a:ext cx="1175865" cy="5347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Baumans"/>
                  <a:ea typeface="Baumans"/>
                  <a:cs typeface="Baumans"/>
                  <a:sym typeface="Baumans"/>
                </a:rPr>
                <a:t>Stress</a:t>
              </a:r>
              <a:endParaRPr/>
            </a:p>
          </p:txBody>
        </p:sp>
        <p:sp>
          <p:nvSpPr>
            <p:cNvPr id="168" name="Google Shape;168;p2"/>
            <p:cNvSpPr txBox="1"/>
            <p:nvPr/>
          </p:nvSpPr>
          <p:spPr>
            <a:xfrm rot="-1125078">
              <a:off x="2304168" y="5329939"/>
              <a:ext cx="32953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i="1" dirty="0">
                  <a:solidFill>
                    <a:schemeClr val="lt1"/>
                  </a:solidFill>
                  <a:latin typeface="Algerian"/>
                  <a:ea typeface="Algerian"/>
                  <a:cs typeface="Algerian"/>
                  <a:sym typeface="Algerian"/>
                </a:rPr>
                <a:t>Sleep Difficulty</a:t>
              </a:r>
              <a:endParaRPr dirty="0"/>
            </a:p>
          </p:txBody>
        </p:sp>
        <p:sp>
          <p:nvSpPr>
            <p:cNvPr id="169" name="Google Shape;169;p2"/>
            <p:cNvSpPr txBox="1"/>
            <p:nvPr/>
          </p:nvSpPr>
          <p:spPr>
            <a:xfrm rot="2207155">
              <a:off x="3410604" y="2192181"/>
              <a:ext cx="183546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LilyUPC"/>
                  <a:ea typeface="LilyUPC"/>
                  <a:cs typeface="LilyUPC"/>
                  <a:sym typeface="LilyUPC"/>
                </a:rPr>
                <a:t>Depression</a:t>
              </a:r>
              <a:endParaRPr dirty="0"/>
            </a:p>
          </p:txBody>
        </p:sp>
        <p:sp>
          <p:nvSpPr>
            <p:cNvPr id="170" name="Google Shape;170;p2"/>
            <p:cNvSpPr txBox="1"/>
            <p:nvPr/>
          </p:nvSpPr>
          <p:spPr>
            <a:xfrm rot="922316">
              <a:off x="3352987" y="3999658"/>
              <a:ext cx="414104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i="1" dirty="0">
                  <a:solidFill>
                    <a:schemeClr val="lt1"/>
                  </a:solidFill>
                  <a:latin typeface="Architects Daughter"/>
                  <a:ea typeface="Architects Daughter"/>
                  <a:cs typeface="Architects Daughter"/>
                  <a:sym typeface="Architects Daughter"/>
                </a:rPr>
                <a:t>Cold/flu/sore throat</a:t>
              </a:r>
              <a:endParaRPr sz="1200" dirty="0"/>
            </a:p>
          </p:txBody>
        </p:sp>
        <p:sp>
          <p:nvSpPr>
            <p:cNvPr id="171" name="Google Shape;171;p2"/>
            <p:cNvSpPr txBox="1"/>
            <p:nvPr/>
          </p:nvSpPr>
          <p:spPr>
            <a:xfrm rot="920951">
              <a:off x="6185222" y="2580094"/>
              <a:ext cx="14196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i="1">
                  <a:solidFill>
                    <a:schemeClr val="lt1"/>
                  </a:solidFill>
                  <a:latin typeface="Limelight"/>
                  <a:ea typeface="Limelight"/>
                  <a:cs typeface="Limelight"/>
                  <a:sym typeface="Limelight"/>
                </a:rPr>
                <a:t>Work</a:t>
              </a:r>
              <a:endParaRPr/>
            </a:p>
          </p:txBody>
        </p:sp>
        <p:sp>
          <p:nvSpPr>
            <p:cNvPr id="172" name="Google Shape;172;p2"/>
            <p:cNvSpPr txBox="1"/>
            <p:nvPr/>
          </p:nvSpPr>
          <p:spPr>
            <a:xfrm>
              <a:off x="2768154" y="6205189"/>
              <a:ext cx="699843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Teko"/>
                  <a:ea typeface="Teko"/>
                  <a:cs typeface="Teko"/>
                  <a:sym typeface="Teko"/>
                </a:rPr>
                <a:t>Concerned about friends/family members</a:t>
              </a:r>
              <a:endParaRPr/>
            </a:p>
          </p:txBody>
        </p:sp>
        <p:sp>
          <p:nvSpPr>
            <p:cNvPr id="173" name="Google Shape;173;p2"/>
            <p:cNvSpPr txBox="1"/>
            <p:nvPr/>
          </p:nvSpPr>
          <p:spPr>
            <a:xfrm rot="1175318">
              <a:off x="5511971" y="5590633"/>
              <a:ext cx="594049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Gill Sans"/>
                  <a:ea typeface="Gill Sans"/>
                  <a:cs typeface="Gill Sans"/>
                  <a:sym typeface="Gill Sans"/>
                </a:rPr>
                <a:t>Internet Use/Gaming</a:t>
              </a:r>
              <a:endParaRPr sz="1000" dirty="0"/>
            </a:p>
          </p:txBody>
        </p:sp>
        <p:sp>
          <p:nvSpPr>
            <p:cNvPr id="174" name="Google Shape;174;p2"/>
            <p:cNvSpPr txBox="1"/>
            <p:nvPr/>
          </p:nvSpPr>
          <p:spPr>
            <a:xfrm>
              <a:off x="3932235" y="5718777"/>
              <a:ext cx="391055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i="1" dirty="0">
                  <a:solidFill>
                    <a:schemeClr val="lt1"/>
                  </a:solidFill>
                  <a:latin typeface="Arial"/>
                  <a:ea typeface="Arial"/>
                  <a:cs typeface="Arial"/>
                  <a:sym typeface="Arial"/>
                </a:rPr>
                <a:t>Relationship difficulties</a:t>
              </a:r>
              <a:endParaRPr sz="1100" dirty="0"/>
            </a:p>
          </p:txBody>
        </p:sp>
        <p:sp>
          <p:nvSpPr>
            <p:cNvPr id="175" name="Google Shape;175;p2"/>
            <p:cNvSpPr txBox="1"/>
            <p:nvPr/>
          </p:nvSpPr>
          <p:spPr>
            <a:xfrm rot="1032737">
              <a:off x="3266357" y="3426682"/>
              <a:ext cx="409399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lt1"/>
                  </a:solidFill>
                  <a:latin typeface="Arial"/>
                  <a:ea typeface="Arial"/>
                  <a:cs typeface="Arial"/>
                  <a:sym typeface="Arial"/>
                </a:rPr>
                <a:t>Extracurricular Activities</a:t>
              </a:r>
              <a:endParaRPr sz="1050"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grpSp>
        <p:nvGrpSpPr>
          <p:cNvPr id="2" name="Group 1">
            <a:extLst>
              <a:ext uri="{FF2B5EF4-FFF2-40B4-BE49-F238E27FC236}">
                <a16:creationId xmlns:a16="http://schemas.microsoft.com/office/drawing/2014/main" id="{D6BF0CCC-79AB-AB71-9D0B-AAE7F357DFE9}"/>
              </a:ext>
            </a:extLst>
          </p:cNvPr>
          <p:cNvGrpSpPr/>
          <p:nvPr/>
        </p:nvGrpSpPr>
        <p:grpSpPr>
          <a:xfrm>
            <a:off x="20" y="0"/>
            <a:ext cx="12191980" cy="6857990"/>
            <a:chOff x="20" y="0"/>
            <a:chExt cx="12191980" cy="6857990"/>
          </a:xfrm>
        </p:grpSpPr>
        <p:pic>
          <p:nvPicPr>
            <p:cNvPr id="181" name="Google Shape;181;p3" descr="Ad agencies are prioritizing mental health amid COVID-19 pandemic | Ad Age"/>
            <p:cNvPicPr preferRelativeResize="0"/>
            <p:nvPr/>
          </p:nvPicPr>
          <p:blipFill rotWithShape="1">
            <a:blip r:embed="rId3">
              <a:alphaModFix/>
            </a:blip>
            <a:srcRect t="2420" b="13311"/>
            <a:stretch/>
          </p:blipFill>
          <p:spPr>
            <a:xfrm>
              <a:off x="20" y="0"/>
              <a:ext cx="12191980" cy="6857990"/>
            </a:xfrm>
            <a:prstGeom prst="rect">
              <a:avLst/>
            </a:prstGeom>
            <a:noFill/>
            <a:ln>
              <a:noFill/>
            </a:ln>
          </p:spPr>
        </p:pic>
        <p:sp>
          <p:nvSpPr>
            <p:cNvPr id="182" name="Google Shape;182;p3"/>
            <p:cNvSpPr txBox="1"/>
            <p:nvPr/>
          </p:nvSpPr>
          <p:spPr>
            <a:xfrm rot="20254380">
              <a:off x="3404212" y="1378262"/>
              <a:ext cx="6423359" cy="22159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800" b="1" dirty="0">
                  <a:solidFill>
                    <a:srgbClr val="FF0000"/>
                  </a:solidFill>
                  <a:latin typeface="Eater"/>
                  <a:ea typeface="Eater"/>
                  <a:cs typeface="Eater"/>
                  <a:sym typeface="Eater"/>
                </a:rPr>
                <a:t>Covid</a:t>
              </a:r>
              <a:r>
                <a:rPr lang="en-US" sz="3200" dirty="0">
                  <a:solidFill>
                    <a:schemeClr val="dk1"/>
                  </a:solidFill>
                  <a:latin typeface="Trebuchet MS"/>
                  <a:ea typeface="Trebuchet MS"/>
                  <a:cs typeface="Trebuchet MS"/>
                  <a:sym typeface="Trebuchet MS"/>
                </a:rPr>
                <a:t> </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4"/>
          <p:cNvSpPr txBox="1"/>
          <p:nvPr/>
        </p:nvSpPr>
        <p:spPr>
          <a:xfrm>
            <a:off x="3789521" y="1874748"/>
            <a:ext cx="5969318"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Trebuchet MS"/>
                <a:ea typeface="Trebuchet MS"/>
                <a:cs typeface="Trebuchet MS"/>
                <a:sym typeface="Trebuchet MS"/>
              </a:rPr>
              <a:t>“True belonging doesn’t require us to change who we are; it requires us to </a:t>
            </a:r>
            <a:r>
              <a:rPr lang="en-US" sz="2800" b="1" i="1" dirty="0">
                <a:solidFill>
                  <a:schemeClr val="dk1"/>
                </a:solidFill>
                <a:latin typeface="Trebuchet MS"/>
                <a:ea typeface="Trebuchet MS"/>
                <a:cs typeface="Trebuchet MS"/>
                <a:sym typeface="Trebuchet MS"/>
              </a:rPr>
              <a:t>be</a:t>
            </a:r>
            <a:r>
              <a:rPr lang="en-US" sz="2800" dirty="0">
                <a:solidFill>
                  <a:schemeClr val="dk1"/>
                </a:solidFill>
                <a:latin typeface="Trebuchet MS"/>
                <a:ea typeface="Trebuchet MS"/>
                <a:cs typeface="Trebuchet MS"/>
                <a:sym typeface="Trebuchet MS"/>
              </a:rPr>
              <a:t> who we are…</a:t>
            </a:r>
            <a:r>
              <a:rPr lang="en-US" sz="2800" b="1" i="1" dirty="0">
                <a:solidFill>
                  <a:schemeClr val="dk1"/>
                </a:solidFill>
                <a:latin typeface="Trebuchet MS"/>
                <a:ea typeface="Trebuchet MS"/>
                <a:cs typeface="Trebuchet MS"/>
                <a:sym typeface="Trebuchet MS"/>
              </a:rPr>
              <a:t>Belonging</a:t>
            </a:r>
            <a:r>
              <a:rPr lang="en-US" sz="2800" dirty="0">
                <a:solidFill>
                  <a:schemeClr val="dk1"/>
                </a:solidFill>
                <a:latin typeface="Trebuchet MS"/>
                <a:ea typeface="Trebuchet MS"/>
                <a:cs typeface="Trebuchet MS"/>
                <a:sym typeface="Trebuchet MS"/>
              </a:rPr>
              <a:t> is a practice that requires us to be vulnerable, get uncomfortable, and learn how to be present with people without sacrificing who we are” </a:t>
            </a:r>
            <a:r>
              <a:rPr lang="en-US" sz="2000" dirty="0">
                <a:solidFill>
                  <a:schemeClr val="dk1"/>
                </a:solidFill>
                <a:latin typeface="Trebuchet MS"/>
                <a:ea typeface="Trebuchet MS"/>
                <a:cs typeface="Trebuchet MS"/>
                <a:sym typeface="Trebuchet MS"/>
              </a:rPr>
              <a:t>(p. 158 - 59)</a:t>
            </a:r>
            <a:r>
              <a:rPr lang="en-US" sz="2800" dirty="0">
                <a:solidFill>
                  <a:schemeClr val="dk1"/>
                </a:solidFill>
                <a:latin typeface="Trebuchet MS"/>
                <a:ea typeface="Trebuchet MS"/>
                <a:cs typeface="Trebuchet MS"/>
                <a:sym typeface="Trebuchet MS"/>
              </a:rPr>
              <a:t>.</a:t>
            </a:r>
            <a:endParaRPr dirty="0"/>
          </a:p>
        </p:txBody>
      </p:sp>
      <p:pic>
        <p:nvPicPr>
          <p:cNvPr id="1028" name="Picture 4" descr="Atlas of the Heart: Mapping Meaningful Connection and the Language of Human  Experience: Brown, Brené: 9780399592553: Amazon.com: Books">
            <a:extLst>
              <a:ext uri="{FF2B5EF4-FFF2-40B4-BE49-F238E27FC236}">
                <a16:creationId xmlns:a16="http://schemas.microsoft.com/office/drawing/2014/main" id="{F36E43CF-1265-170D-0CFD-08470FEC3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48" y="1568970"/>
            <a:ext cx="3395473" cy="4150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26BCB7-B2CE-304F-162D-D23682E1EFAE}"/>
              </a:ext>
            </a:extLst>
          </p:cNvPr>
          <p:cNvPicPr>
            <a:picLocks noChangeAspect="1"/>
          </p:cNvPicPr>
          <p:nvPr/>
        </p:nvPicPr>
        <p:blipFill>
          <a:blip r:embed="rId3"/>
          <a:stretch>
            <a:fillRect/>
          </a:stretch>
        </p:blipFill>
        <p:spPr>
          <a:xfrm>
            <a:off x="1658470" y="44067"/>
            <a:ext cx="8875059" cy="6769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851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5"/>
          <p:cNvSpPr txBox="1">
            <a:spLocks noGrp="1"/>
          </p:cNvSpPr>
          <p:nvPr>
            <p:ph type="body" idx="1"/>
          </p:nvPr>
        </p:nvSpPr>
        <p:spPr>
          <a:xfrm>
            <a:off x="578182" y="712379"/>
            <a:ext cx="8742087" cy="5181646"/>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240"/>
              <a:buNone/>
            </a:pPr>
            <a:r>
              <a:rPr lang="en-US" sz="5200" dirty="0">
                <a:solidFill>
                  <a:srgbClr val="FFC000"/>
                </a:solidFill>
              </a:rPr>
              <a:t>Benefits of DEI&amp;B-informed Curricula and Classrooms:</a:t>
            </a:r>
          </a:p>
          <a:p>
            <a:pPr marL="0" lvl="0" indent="0" algn="ctr" rtl="0">
              <a:spcBef>
                <a:spcPts val="0"/>
              </a:spcBef>
              <a:spcAft>
                <a:spcPts val="0"/>
              </a:spcAft>
              <a:buSzPts val="2240"/>
              <a:buNone/>
            </a:pPr>
            <a:endParaRPr sz="2200" b="1" dirty="0">
              <a:solidFill>
                <a:srgbClr val="FFC000"/>
              </a:solidFill>
            </a:endParaRPr>
          </a:p>
          <a:p>
            <a:pPr marL="342900" lvl="0" indent="-342900" algn="l" rtl="0">
              <a:spcBef>
                <a:spcPts val="1000"/>
              </a:spcBef>
              <a:spcAft>
                <a:spcPts val="0"/>
              </a:spcAft>
              <a:buSzPts val="2240"/>
              <a:buFont typeface="Noto Sans Symbols"/>
              <a:buChar char="⮚"/>
            </a:pPr>
            <a:r>
              <a:rPr lang="en-US" sz="2800" dirty="0"/>
              <a:t>Increased connection to course content</a:t>
            </a:r>
            <a:endParaRPr dirty="0"/>
          </a:p>
          <a:p>
            <a:pPr marL="342900" lvl="0" indent="-342900" algn="l" rtl="0">
              <a:spcBef>
                <a:spcPts val="1000"/>
              </a:spcBef>
              <a:spcAft>
                <a:spcPts val="0"/>
              </a:spcAft>
              <a:buSzPts val="2240"/>
              <a:buFont typeface="Noto Sans Symbols"/>
              <a:buChar char="⮚"/>
            </a:pPr>
            <a:r>
              <a:rPr lang="en-US" sz="2800" dirty="0"/>
              <a:t>Improved assessment and course outcomes</a:t>
            </a:r>
            <a:endParaRPr dirty="0"/>
          </a:p>
          <a:p>
            <a:pPr marL="342900" lvl="0" indent="-342900" algn="l" rtl="0">
              <a:spcBef>
                <a:spcPts val="1000"/>
              </a:spcBef>
              <a:spcAft>
                <a:spcPts val="0"/>
              </a:spcAft>
              <a:buSzPts val="2240"/>
              <a:buFont typeface="Noto Sans Symbols"/>
              <a:buChar char="⮚"/>
            </a:pPr>
            <a:r>
              <a:rPr lang="en-US" sz="2800" dirty="0"/>
              <a:t>Addresses traditional instructional concerns</a:t>
            </a:r>
            <a:endParaRPr dirty="0"/>
          </a:p>
          <a:p>
            <a:pPr marL="342900" lvl="0" indent="-342900" algn="l" rtl="0">
              <a:spcBef>
                <a:spcPts val="1000"/>
              </a:spcBef>
              <a:spcAft>
                <a:spcPts val="0"/>
              </a:spcAft>
              <a:buSzPts val="2240"/>
              <a:buFont typeface="Noto Sans Symbols"/>
              <a:buChar char="⮚"/>
            </a:pPr>
            <a:r>
              <a:rPr lang="en-US" sz="2800" dirty="0"/>
              <a:t>Invites students to contribute to the learning environment as a valued member of the community</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grpSp>
        <p:nvGrpSpPr>
          <p:cNvPr id="202" name="Google Shape;202;p6"/>
          <p:cNvGrpSpPr/>
          <p:nvPr/>
        </p:nvGrpSpPr>
        <p:grpSpPr>
          <a:xfrm>
            <a:off x="0" y="-8467"/>
            <a:ext cx="12192000" cy="6866467"/>
            <a:chOff x="0" y="-8467"/>
            <a:chExt cx="12192000" cy="6866467"/>
          </a:xfrm>
        </p:grpSpPr>
        <p:cxnSp>
          <p:nvCxnSpPr>
            <p:cNvPr id="203" name="Google Shape;203;p6"/>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04" name="Google Shape;204;p6"/>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05" name="Google Shape;205;p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06" name="Google Shape;206;p6"/>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07" name="Google Shape;207;p6"/>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B4A3A">
                <a:alpha val="69803"/>
              </a:srgbClr>
            </a:solidFill>
            <a:ln>
              <a:noFill/>
            </a:ln>
          </p:spPr>
        </p:sp>
        <p:sp>
          <p:nvSpPr>
            <p:cNvPr id="209" name="Google Shape;209;p6"/>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F6C680">
                <a:alpha val="69803"/>
              </a:srgbClr>
            </a:solidFill>
            <a:ln>
              <a:noFill/>
            </a:ln>
          </p:spPr>
        </p:sp>
        <p:sp>
          <p:nvSpPr>
            <p:cNvPr id="210" name="Google Shape;210;p6"/>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11" name="Google Shape;211;p6"/>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6"/>
          <p:cNvSpPr/>
          <p:nvPr/>
        </p:nvSpPr>
        <p:spPr>
          <a:xfrm>
            <a:off x="0" y="0"/>
            <a:ext cx="12188952"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grpSp>
        <p:nvGrpSpPr>
          <p:cNvPr id="214" name="Google Shape;214;p6"/>
          <p:cNvGrpSpPr/>
          <p:nvPr/>
        </p:nvGrpSpPr>
        <p:grpSpPr>
          <a:xfrm>
            <a:off x="0" y="-8467"/>
            <a:ext cx="12192000" cy="6866467"/>
            <a:chOff x="0" y="-8467"/>
            <a:chExt cx="12192000" cy="6866467"/>
          </a:xfrm>
        </p:grpSpPr>
        <p:cxnSp>
          <p:nvCxnSpPr>
            <p:cNvPr id="215" name="Google Shape;215;p6"/>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16" name="Google Shape;216;p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17" name="Google Shape;217;p6"/>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18" name="Google Shape;218;p6"/>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B4A3A">
                <a:alpha val="69803"/>
              </a:srgbClr>
            </a:solidFill>
            <a:ln>
              <a:noFill/>
            </a:ln>
          </p:spPr>
        </p:sp>
        <p:sp>
          <p:nvSpPr>
            <p:cNvPr id="220" name="Google Shape;220;p6"/>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F6C680">
                <a:alpha val="69803"/>
              </a:srgbClr>
            </a:solidFill>
            <a:ln>
              <a:noFill/>
            </a:ln>
          </p:spPr>
        </p:sp>
        <p:sp>
          <p:nvSpPr>
            <p:cNvPr id="221" name="Google Shape;221;p6"/>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222" name="Google Shape;222;p6"/>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6"/>
          <p:cNvSpPr/>
          <p:nvPr/>
        </p:nvSpPr>
        <p:spPr>
          <a:xfrm>
            <a:off x="477012" y="480060"/>
            <a:ext cx="11237976" cy="5897880"/>
          </a:xfrm>
          <a:prstGeom prst="rect">
            <a:avLst/>
          </a:prstGeom>
          <a:solidFill>
            <a:srgbClr val="FFFFFF"/>
          </a:solidFill>
          <a:ln>
            <a:noFill/>
          </a:ln>
          <a:effectLst>
            <a:outerShdw blurRad="63500" dist="17780" dir="5400000" algn="t"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225" name="Google Shape;225;p6"/>
          <p:cNvPicPr preferRelativeResize="0"/>
          <p:nvPr/>
        </p:nvPicPr>
        <p:blipFill rotWithShape="1">
          <a:blip r:embed="rId3">
            <a:alphaModFix/>
          </a:blip>
          <a:srcRect/>
          <a:stretch/>
        </p:blipFill>
        <p:spPr>
          <a:xfrm>
            <a:off x="523904" y="2363372"/>
            <a:ext cx="11174002" cy="3715355"/>
          </a:xfrm>
          <a:prstGeom prst="rect">
            <a:avLst/>
          </a:prstGeom>
          <a:noFill/>
          <a:ln>
            <a:noFill/>
          </a:ln>
        </p:spPr>
      </p:pic>
      <p:sp>
        <p:nvSpPr>
          <p:cNvPr id="226" name="Google Shape;226;p6"/>
          <p:cNvSpPr txBox="1">
            <a:spLocks noGrp="1"/>
          </p:cNvSpPr>
          <p:nvPr>
            <p:ph type="title"/>
          </p:nvPr>
        </p:nvSpPr>
        <p:spPr>
          <a:xfrm>
            <a:off x="790956" y="700258"/>
            <a:ext cx="10607040" cy="13208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accent1"/>
              </a:buClr>
              <a:buSzPts val="4400"/>
              <a:buFont typeface="Trebuchet MS"/>
              <a:buNone/>
            </a:pPr>
            <a:r>
              <a:rPr lang="en-US" dirty="0"/>
              <a:t>Benefits of DEI&amp;B-informed Curricula and Classrooms: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7"/>
          <p:cNvSpPr txBox="1">
            <a:spLocks noGrp="1"/>
          </p:cNvSpPr>
          <p:nvPr>
            <p:ph type="title"/>
          </p:nvPr>
        </p:nvSpPr>
        <p:spPr>
          <a:xfrm>
            <a:off x="677335" y="609600"/>
            <a:ext cx="8596668" cy="12192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1"/>
              </a:buClr>
              <a:buSzPct val="100000"/>
              <a:buFont typeface="Trebuchet MS"/>
              <a:buNone/>
            </a:pPr>
            <a:r>
              <a:rPr lang="en-US"/>
              <a:t>DEI&amp;B-informed Curricula Includes:</a:t>
            </a:r>
            <a:endParaRPr/>
          </a:p>
        </p:txBody>
      </p:sp>
      <p:sp>
        <p:nvSpPr>
          <p:cNvPr id="233" name="Google Shape;233;p7"/>
          <p:cNvSpPr txBox="1">
            <a:spLocks noGrp="1"/>
          </p:cNvSpPr>
          <p:nvPr>
            <p:ph type="body" idx="1"/>
          </p:nvPr>
        </p:nvSpPr>
        <p:spPr>
          <a:xfrm>
            <a:off x="677335" y="1828800"/>
            <a:ext cx="8596668" cy="4212562"/>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2880"/>
              <a:buFont typeface="Noto Sans Symbols"/>
              <a:buChar char="✔"/>
            </a:pPr>
            <a:r>
              <a:rPr lang="en-US" sz="3600" b="1" i="1" dirty="0">
                <a:solidFill>
                  <a:srgbClr val="363636"/>
                </a:solidFill>
                <a:latin typeface="Helvetica Neue"/>
                <a:ea typeface="Helvetica Neue"/>
                <a:cs typeface="Helvetica Neue"/>
                <a:sym typeface="Helvetica Neue"/>
              </a:rPr>
              <a:t> Diversity</a:t>
            </a:r>
            <a:r>
              <a:rPr lang="en-US" sz="3600" b="0" i="0" dirty="0">
                <a:solidFill>
                  <a:srgbClr val="363636"/>
                </a:solidFill>
                <a:latin typeface="Helvetica Neue"/>
                <a:ea typeface="Helvetica Neue"/>
                <a:cs typeface="Helvetica Neue"/>
                <a:sym typeface="Helvetica Neue"/>
              </a:rPr>
              <a:t> in </a:t>
            </a:r>
            <a:r>
              <a:rPr lang="en-US" sz="3600" dirty="0">
                <a:solidFill>
                  <a:srgbClr val="363636"/>
                </a:solidFill>
                <a:latin typeface="Helvetica Neue"/>
                <a:ea typeface="Helvetica Neue"/>
                <a:cs typeface="Helvetica Neue"/>
                <a:sym typeface="Helvetica Neue"/>
              </a:rPr>
              <a:t>Content</a:t>
            </a:r>
            <a:endParaRPr dirty="0"/>
          </a:p>
          <a:p>
            <a:pPr marL="285750" lvl="0" indent="-285750" algn="l" rtl="0">
              <a:spcBef>
                <a:spcPts val="1000"/>
              </a:spcBef>
              <a:spcAft>
                <a:spcPts val="0"/>
              </a:spcAft>
              <a:buSzPts val="2880"/>
              <a:buFont typeface="Noto Sans Symbols"/>
              <a:buChar char="✔"/>
            </a:pPr>
            <a:r>
              <a:rPr lang="en-US" sz="3600" b="1" i="1" dirty="0">
                <a:solidFill>
                  <a:srgbClr val="363636"/>
                </a:solidFill>
                <a:latin typeface="Helvetica Neue"/>
                <a:ea typeface="Helvetica Neue"/>
                <a:cs typeface="Helvetica Neue"/>
                <a:sym typeface="Helvetica Neue"/>
              </a:rPr>
              <a:t> Equity</a:t>
            </a:r>
            <a:r>
              <a:rPr lang="en-US" sz="3600" dirty="0">
                <a:solidFill>
                  <a:srgbClr val="363636"/>
                </a:solidFill>
                <a:latin typeface="Helvetica Neue"/>
                <a:ea typeface="Helvetica Neue"/>
                <a:cs typeface="Helvetica Neue"/>
                <a:sym typeface="Helvetica Neue"/>
              </a:rPr>
              <a:t> in Design</a:t>
            </a:r>
            <a:endParaRPr dirty="0"/>
          </a:p>
          <a:p>
            <a:pPr marL="285750" lvl="0" indent="-285750" algn="l" rtl="0">
              <a:spcBef>
                <a:spcPts val="1000"/>
              </a:spcBef>
              <a:spcAft>
                <a:spcPts val="0"/>
              </a:spcAft>
              <a:buSzPts val="2880"/>
              <a:buFont typeface="Noto Sans Symbols"/>
              <a:buChar char="✔"/>
            </a:pPr>
            <a:r>
              <a:rPr lang="en-US" sz="3600" b="1" i="1" dirty="0">
                <a:solidFill>
                  <a:srgbClr val="363636"/>
                </a:solidFill>
                <a:latin typeface="Helvetica Neue"/>
                <a:ea typeface="Helvetica Neue"/>
                <a:cs typeface="Helvetica Neue"/>
                <a:sym typeface="Helvetica Neue"/>
              </a:rPr>
              <a:t> Inclusion</a:t>
            </a:r>
            <a:r>
              <a:rPr lang="en-US" sz="3600" dirty="0">
                <a:solidFill>
                  <a:srgbClr val="363636"/>
                </a:solidFill>
                <a:latin typeface="Helvetica Neue"/>
                <a:ea typeface="Helvetica Neue"/>
                <a:cs typeface="Helvetica Neue"/>
                <a:sym typeface="Helvetica Neue"/>
              </a:rPr>
              <a:t> in Teaching</a:t>
            </a:r>
            <a:endParaRPr dirty="0"/>
          </a:p>
          <a:p>
            <a:pPr marL="285750" lvl="0" indent="-285750" algn="l" rtl="0">
              <a:spcBef>
                <a:spcPts val="1000"/>
              </a:spcBef>
              <a:spcAft>
                <a:spcPts val="0"/>
              </a:spcAft>
              <a:buSzPts val="2880"/>
              <a:buFont typeface="Noto Sans Symbols"/>
              <a:buChar char="✔"/>
            </a:pPr>
            <a:r>
              <a:rPr lang="en-US" sz="3600" b="1" i="1" dirty="0">
                <a:solidFill>
                  <a:srgbClr val="363636"/>
                </a:solidFill>
                <a:latin typeface="Helvetica Neue"/>
                <a:ea typeface="Helvetica Neue"/>
                <a:cs typeface="Helvetica Neue"/>
                <a:sym typeface="Helvetica Neue"/>
              </a:rPr>
              <a:t> Belonging</a:t>
            </a:r>
            <a:r>
              <a:rPr lang="en-US" sz="3600" dirty="0">
                <a:solidFill>
                  <a:srgbClr val="363636"/>
                </a:solidFill>
                <a:latin typeface="Helvetica Neue"/>
                <a:ea typeface="Helvetica Neue"/>
                <a:cs typeface="Helvetica Neue"/>
                <a:sym typeface="Helvetica Neue"/>
              </a:rPr>
              <a:t> in Practice</a:t>
            </a:r>
            <a:endParaRPr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8"/>
          <p:cNvSpPr txBox="1">
            <a:spLocks noGrp="1"/>
          </p:cNvSpPr>
          <p:nvPr>
            <p:ph type="title"/>
          </p:nvPr>
        </p:nvSpPr>
        <p:spPr>
          <a:xfrm>
            <a:off x="677335" y="609600"/>
            <a:ext cx="8596668" cy="80772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Trebuchet MS"/>
              <a:buNone/>
            </a:pPr>
            <a:r>
              <a:rPr lang="en-US"/>
              <a:t>Diversity in Content:</a:t>
            </a:r>
            <a:endParaRPr/>
          </a:p>
        </p:txBody>
      </p:sp>
      <p:sp>
        <p:nvSpPr>
          <p:cNvPr id="240" name="Google Shape;240;p8"/>
          <p:cNvSpPr txBox="1">
            <a:spLocks noGrp="1"/>
          </p:cNvSpPr>
          <p:nvPr>
            <p:ph type="body" idx="1"/>
          </p:nvPr>
        </p:nvSpPr>
        <p:spPr>
          <a:xfrm>
            <a:off x="677335" y="1531620"/>
            <a:ext cx="8596668" cy="450974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440"/>
              <a:buNone/>
            </a:pPr>
            <a:r>
              <a:rPr lang="en-US" b="1" dirty="0"/>
              <a:t>Guiding Questions</a:t>
            </a:r>
            <a:endParaRPr dirty="0"/>
          </a:p>
          <a:p>
            <a:pPr marL="285750" lvl="0" indent="-285750" algn="l" rtl="0">
              <a:spcBef>
                <a:spcPts val="1000"/>
              </a:spcBef>
              <a:spcAft>
                <a:spcPts val="0"/>
              </a:spcAft>
              <a:buSzPts val="1440"/>
              <a:buFont typeface="Arial"/>
              <a:buChar char="•"/>
            </a:pPr>
            <a:r>
              <a:rPr lang="en-US" dirty="0"/>
              <a:t>What are the dominant narratives and perspectives in your field of study and courses?</a:t>
            </a:r>
            <a:endParaRPr dirty="0"/>
          </a:p>
          <a:p>
            <a:pPr marL="285750" lvl="0" indent="-285750" algn="l" rtl="0">
              <a:spcBef>
                <a:spcPts val="1000"/>
              </a:spcBef>
              <a:spcAft>
                <a:spcPts val="0"/>
              </a:spcAft>
              <a:buSzPts val="1440"/>
              <a:buFont typeface="Arial"/>
              <a:buChar char="•"/>
            </a:pPr>
            <a:r>
              <a:rPr lang="en-US" dirty="0"/>
              <a:t>How diverse are the textbooks and materials you use?</a:t>
            </a:r>
            <a:endParaRPr dirty="0"/>
          </a:p>
          <a:p>
            <a:pPr marL="285750" lvl="0" indent="-285750" algn="l" rtl="0">
              <a:spcBef>
                <a:spcPts val="1000"/>
              </a:spcBef>
              <a:spcAft>
                <a:spcPts val="0"/>
              </a:spcAft>
              <a:buSzPts val="1440"/>
              <a:buFont typeface="Arial"/>
              <a:buChar char="•"/>
            </a:pPr>
            <a:r>
              <a:rPr lang="en-US" dirty="0"/>
              <a:t>What can be done when diverse representation isn’t readily available in your discipline?</a:t>
            </a:r>
            <a:endParaRPr dirty="0"/>
          </a:p>
          <a:p>
            <a:pPr marL="0" lvl="0" indent="0" algn="l" rtl="0">
              <a:spcBef>
                <a:spcPts val="1000"/>
              </a:spcBef>
              <a:spcAft>
                <a:spcPts val="0"/>
              </a:spcAft>
              <a:buSzPts val="1440"/>
              <a:buNone/>
            </a:pPr>
            <a:r>
              <a:rPr lang="en-US" b="1" dirty="0"/>
              <a:t>Practical Suggestions:</a:t>
            </a:r>
            <a:endParaRPr dirty="0"/>
          </a:p>
          <a:p>
            <a:pPr marL="285750" lvl="0" indent="-285750" algn="l" rtl="0">
              <a:spcBef>
                <a:spcPts val="1000"/>
              </a:spcBef>
              <a:spcAft>
                <a:spcPts val="0"/>
              </a:spcAft>
              <a:buSzPts val="1440"/>
              <a:buFont typeface="Arial"/>
              <a:buChar char="•"/>
            </a:pPr>
            <a:r>
              <a:rPr lang="en-US" dirty="0"/>
              <a:t>Consider providing articles from diverse perspectives to balance textbooks</a:t>
            </a:r>
            <a:endParaRPr dirty="0"/>
          </a:p>
          <a:p>
            <a:pPr marL="285750" lvl="0" indent="-285750" algn="l" rtl="0">
              <a:spcBef>
                <a:spcPts val="1000"/>
              </a:spcBef>
              <a:spcAft>
                <a:spcPts val="0"/>
              </a:spcAft>
              <a:buSzPts val="1440"/>
              <a:buFont typeface="Arial"/>
              <a:buChar char="•"/>
            </a:pPr>
            <a:r>
              <a:rPr lang="en-US" dirty="0"/>
              <a:t>Intentionally initiate classroom conversations regarding representation in the field</a:t>
            </a:r>
            <a:endParaRPr dirty="0"/>
          </a:p>
          <a:p>
            <a:pPr marL="285750" lvl="0" indent="-285750" algn="l" rtl="0">
              <a:spcBef>
                <a:spcPts val="1000"/>
              </a:spcBef>
              <a:spcAft>
                <a:spcPts val="0"/>
              </a:spcAft>
              <a:buSzPts val="1440"/>
              <a:buFont typeface="Arial"/>
              <a:buChar char="•"/>
            </a:pPr>
            <a:r>
              <a:rPr lang="en-US" dirty="0"/>
              <a:t>Create assignments that encourage students to research and engage alternative perspectives, resources, and professionals in the field</a:t>
            </a:r>
            <a:endParaRPr dirty="0"/>
          </a:p>
        </p:txBody>
      </p:sp>
    </p:spTree>
  </p:cSld>
  <p:clrMapOvr>
    <a:masterClrMapping/>
  </p:clrMapOvr>
</p:sld>
</file>

<file path=ppt/theme/theme1.xml><?xml version="1.0" encoding="utf-8"?>
<a:theme xmlns:a="http://schemas.openxmlformats.org/drawingml/2006/main" name="Facet">
  <a:themeElements>
    <a:clrScheme name="Yellow Orang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A575BA7C44074C8F4AAF197D1DBDB9" ma:contentTypeVersion="8" ma:contentTypeDescription="Create a new document." ma:contentTypeScope="" ma:versionID="0e37a479a97b69f5dc1f40fddae6c263">
  <xsd:schema xmlns:xsd="http://www.w3.org/2001/XMLSchema" xmlns:xs="http://www.w3.org/2001/XMLSchema" xmlns:p="http://schemas.microsoft.com/office/2006/metadata/properties" xmlns:ns3="c0301d0f-f860-4493-802a-fc2f3fe50480" targetNamespace="http://schemas.microsoft.com/office/2006/metadata/properties" ma:root="true" ma:fieldsID="a2d342ddbc774535fd215d30e6cef55d" ns3:_="">
    <xsd:import namespace="c0301d0f-f860-4493-802a-fc2f3fe5048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301d0f-f860-4493-802a-fc2f3fe504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E7D3C3-CB8A-40BE-9372-1DEB8CE0809E}">
  <ds:schemaRefs>
    <ds:schemaRef ds:uri="http://schemas.openxmlformats.org/package/2006/metadata/core-properties"/>
    <ds:schemaRef ds:uri="http://purl.org/dc/terms/"/>
    <ds:schemaRef ds:uri="http://schemas.microsoft.com/office/2006/metadata/properties"/>
    <ds:schemaRef ds:uri="http://www.w3.org/XML/1998/namespace"/>
    <ds:schemaRef ds:uri="c0301d0f-f860-4493-802a-fc2f3fe50480"/>
    <ds:schemaRef ds:uri="http://schemas.microsoft.com/office/2006/documentManagement/types"/>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E453F6B7-F814-423F-B469-053624BD0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301d0f-f860-4493-802a-fc2f3fe504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CEC7C3-E7A0-46B3-9865-123EA3AD5E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500</TotalTime>
  <Words>2926</Words>
  <Application>Microsoft Office PowerPoint</Application>
  <PresentationFormat>Widescreen</PresentationFormat>
  <Paragraphs>196</Paragraphs>
  <Slides>19</Slides>
  <Notes>19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Algerian</vt:lpstr>
      <vt:lpstr>Baumans</vt:lpstr>
      <vt:lpstr>Teko</vt:lpstr>
      <vt:lpstr>Architects Daughter</vt:lpstr>
      <vt:lpstr>Trebuchet MS</vt:lpstr>
      <vt:lpstr>LilyUPC</vt:lpstr>
      <vt:lpstr>Noto Sans Symbols</vt:lpstr>
      <vt:lpstr>Arial</vt:lpstr>
      <vt:lpstr>Limelight</vt:lpstr>
      <vt:lpstr>Avenir</vt:lpstr>
      <vt:lpstr>Helvetica Neue</vt:lpstr>
      <vt:lpstr>Eater</vt:lpstr>
      <vt:lpstr>Gill Sans</vt:lpstr>
      <vt:lpstr>Calibri</vt:lpstr>
      <vt:lpstr>Facet</vt:lpstr>
      <vt:lpstr>Faculty Support for Student Mental Health</vt:lpstr>
      <vt:lpstr>PowerPoint Presentation</vt:lpstr>
      <vt:lpstr>PowerPoint Presentation</vt:lpstr>
      <vt:lpstr>PowerPoint Presentation</vt:lpstr>
      <vt:lpstr>PowerPoint Presentation</vt:lpstr>
      <vt:lpstr>PowerPoint Presentation</vt:lpstr>
      <vt:lpstr>Benefits of DEI&amp;B-informed Curricula and Classrooms:</vt:lpstr>
      <vt:lpstr>DEI&amp;B-informed Curricula Includes:</vt:lpstr>
      <vt:lpstr>Diversity in Content:</vt:lpstr>
      <vt:lpstr>Equity in Design:</vt:lpstr>
      <vt:lpstr>Inclusion in Teaching:</vt:lpstr>
      <vt:lpstr>Belonging in Practice:</vt:lpstr>
      <vt:lpstr>Belonging in Practice II:</vt:lpstr>
      <vt:lpstr>Belonging in Practice III:</vt:lpstr>
      <vt:lpstr>Belonging in Practice IV:</vt:lpstr>
      <vt:lpstr>PowerPoint Presentation</vt:lpstr>
      <vt:lpstr>PowerPoint Presentation</vt:lpstr>
      <vt:lpstr>Questions?  Discussion?  Collaboration?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Support for Student Mental Health</dc:title>
  <dc:creator>Johnson, Amy M.</dc:creator>
  <cp:lastModifiedBy>Johnson, Amy M.</cp:lastModifiedBy>
  <cp:revision>9</cp:revision>
  <cp:lastPrinted>2022-08-15T17:55:04Z</cp:lastPrinted>
  <dcterms:created xsi:type="dcterms:W3CDTF">2022-08-03T16:39:00Z</dcterms:created>
  <dcterms:modified xsi:type="dcterms:W3CDTF">2022-10-06T16:31:39Z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0x01010034A575BA7C44074C8F4AAF197D1DBDB9</vt:lpwstr>
  </property>
</Properties>
</file>